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blipFill dpi="0" rotWithShape="1">
          <a:blip r:embed="rId2">
            <a:alphaModFix amt="89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ru-RU"/>
              <a:t>Образец заголовка</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FA70FDF3-7618-4F2A-A265-7065CBCBEA71}" type="datetimeFigureOut">
              <a:rPr lang="ru-RU" smtClean="0"/>
              <a:t>06.09.2020</a:t>
            </a:fld>
            <a:endParaRPr lang="ru-RU"/>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BD4DDAAC-6C97-4AD0-8B7F-954C41A42D83}" type="slidenum">
              <a:rPr lang="ru-RU" smtClean="0"/>
              <a:t>‹#›</a:t>
            </a:fld>
            <a:endParaRPr lang="ru-RU"/>
          </a:p>
        </p:txBody>
      </p:sp>
    </p:spTree>
    <p:extLst>
      <p:ext uri="{BB962C8B-B14F-4D97-AF65-F5344CB8AC3E}">
        <p14:creationId xmlns:p14="http://schemas.microsoft.com/office/powerpoint/2010/main" val="266999069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A70FDF3-7618-4F2A-A265-7065CBCBEA71}" type="datetimeFigureOut">
              <a:rPr lang="ru-RU" smtClean="0"/>
              <a:t>06.09.2020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4DDAAC-6C97-4AD0-8B7F-954C41A42D83}" type="slidenum">
              <a:rPr lang="ru-RU" smtClean="0"/>
              <a:t>‹#›</a:t>
            </a:fld>
            <a:endParaRPr lang="ru-RU"/>
          </a:p>
        </p:txBody>
      </p:sp>
    </p:spTree>
    <p:extLst>
      <p:ext uri="{BB962C8B-B14F-4D97-AF65-F5344CB8AC3E}">
        <p14:creationId xmlns:p14="http://schemas.microsoft.com/office/powerpoint/2010/main" val="3298225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A70FDF3-7618-4F2A-A265-7065CBCBEA71}" type="datetimeFigureOut">
              <a:rPr lang="ru-RU" smtClean="0"/>
              <a:t>06.09.2020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4DDAAC-6C97-4AD0-8B7F-954C41A42D83}" type="slidenum">
              <a:rPr lang="ru-RU" smtClean="0"/>
              <a:t>‹#›</a:t>
            </a:fld>
            <a:endParaRPr lang="ru-RU"/>
          </a:p>
        </p:txBody>
      </p:sp>
    </p:spTree>
    <p:extLst>
      <p:ext uri="{BB962C8B-B14F-4D97-AF65-F5344CB8AC3E}">
        <p14:creationId xmlns:p14="http://schemas.microsoft.com/office/powerpoint/2010/main" val="2525600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A70FDF3-7618-4F2A-A265-7065CBCBEA71}" type="datetimeFigureOut">
              <a:rPr lang="ru-RU" smtClean="0"/>
              <a:t>06.09.2020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4DDAAC-6C97-4AD0-8B7F-954C41A42D83}" type="slidenum">
              <a:rPr lang="ru-RU" smtClean="0"/>
              <a:t>‹#›</a:t>
            </a:fld>
            <a:endParaRPr lang="ru-RU"/>
          </a:p>
        </p:txBody>
      </p:sp>
    </p:spTree>
    <p:extLst>
      <p:ext uri="{BB962C8B-B14F-4D97-AF65-F5344CB8AC3E}">
        <p14:creationId xmlns:p14="http://schemas.microsoft.com/office/powerpoint/2010/main" val="362769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FA70FDF3-7618-4F2A-A265-7065CBCBEA71}" type="datetimeFigureOut">
              <a:rPr lang="ru-RU" smtClean="0"/>
              <a:t>06.09.2020</a:t>
            </a:fld>
            <a:endParaRPr lang="ru-RU"/>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BD4DDAAC-6C97-4AD0-8B7F-954C41A42D83}" type="slidenum">
              <a:rPr lang="ru-RU" smtClean="0"/>
              <a:t>‹#›</a:t>
            </a:fld>
            <a:endParaRPr lang="ru-RU"/>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84615965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a:t>Образец заголовка</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FA70FDF3-7618-4F2A-A265-7065CBCBEA71}" type="datetimeFigureOut">
              <a:rPr lang="ru-RU" smtClean="0"/>
              <a:t>06.09.2020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4DDAAC-6C97-4AD0-8B7F-954C41A42D83}" type="slidenum">
              <a:rPr lang="ru-RU" smtClean="0"/>
              <a:t>‹#›</a:t>
            </a:fld>
            <a:endParaRPr lang="ru-RU"/>
          </a:p>
        </p:txBody>
      </p:sp>
    </p:spTree>
    <p:extLst>
      <p:ext uri="{BB962C8B-B14F-4D97-AF65-F5344CB8AC3E}">
        <p14:creationId xmlns:p14="http://schemas.microsoft.com/office/powerpoint/2010/main" val="3569767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FA70FDF3-7618-4F2A-A265-7065CBCBEA71}" type="datetimeFigureOut">
              <a:rPr lang="ru-RU" smtClean="0"/>
              <a:t>06.09.2020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D4DDAAC-6C97-4AD0-8B7F-954C41A42D83}" type="slidenum">
              <a:rPr lang="ru-RU" smtClean="0"/>
              <a:t>‹#›</a:t>
            </a:fld>
            <a:endParaRPr lang="ru-RU"/>
          </a:p>
        </p:txBody>
      </p:sp>
    </p:spTree>
    <p:extLst>
      <p:ext uri="{BB962C8B-B14F-4D97-AF65-F5344CB8AC3E}">
        <p14:creationId xmlns:p14="http://schemas.microsoft.com/office/powerpoint/2010/main" val="710079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FA70FDF3-7618-4F2A-A265-7065CBCBEA71}" type="datetimeFigureOut">
              <a:rPr lang="ru-RU" smtClean="0"/>
              <a:t>06.09.2020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D4DDAAC-6C97-4AD0-8B7F-954C41A42D83}" type="slidenum">
              <a:rPr lang="ru-RU" smtClean="0"/>
              <a:t>‹#›</a:t>
            </a:fld>
            <a:endParaRPr lang="ru-RU"/>
          </a:p>
        </p:txBody>
      </p:sp>
    </p:spTree>
    <p:extLst>
      <p:ext uri="{BB962C8B-B14F-4D97-AF65-F5344CB8AC3E}">
        <p14:creationId xmlns:p14="http://schemas.microsoft.com/office/powerpoint/2010/main" val="2029112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70FDF3-7618-4F2A-A265-7065CBCBEA71}" type="datetimeFigureOut">
              <a:rPr lang="ru-RU" smtClean="0"/>
              <a:t>06.09.2020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D4DDAAC-6C97-4AD0-8B7F-954C41A42D83}" type="slidenum">
              <a:rPr lang="ru-RU" smtClean="0"/>
              <a:t>‹#›</a:t>
            </a:fld>
            <a:endParaRPr lang="ru-RU"/>
          </a:p>
        </p:txBody>
      </p:sp>
    </p:spTree>
    <p:extLst>
      <p:ext uri="{BB962C8B-B14F-4D97-AF65-F5344CB8AC3E}">
        <p14:creationId xmlns:p14="http://schemas.microsoft.com/office/powerpoint/2010/main" val="3871003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ru-RU"/>
              <a:t>Образец заголовка</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A70FDF3-7618-4F2A-A265-7065CBCBEA71}" type="datetimeFigureOut">
              <a:rPr lang="ru-RU" smtClean="0"/>
              <a:t>06.09.2020</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D4DDAAC-6C97-4AD0-8B7F-954C41A42D83}" type="slidenum">
              <a:rPr lang="ru-RU" smtClean="0"/>
              <a:t>‹#›</a:t>
            </a:fld>
            <a:endParaRPr lang="ru-RU"/>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42015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A70FDF3-7618-4F2A-A265-7065CBCBEA71}" type="datetimeFigureOut">
              <a:rPr lang="ru-RU" smtClean="0"/>
              <a:t>06.09.2020</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D4DDAAC-6C97-4AD0-8B7F-954C41A42D83}" type="slidenum">
              <a:rPr lang="ru-RU" smtClean="0"/>
              <a:t>‹#›</a:t>
            </a:fld>
            <a:endParaRPr lang="ru-RU"/>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97059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FA70FDF3-7618-4F2A-A265-7065CBCBEA71}" type="datetimeFigureOut">
              <a:rPr lang="ru-RU" smtClean="0"/>
              <a:t>06.09.2020</a:t>
            </a:fld>
            <a:endParaRPr lang="ru-RU"/>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ru-RU"/>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BD4DDAAC-6C97-4AD0-8B7F-954C41A42D83}" type="slidenum">
              <a:rPr lang="ru-RU" smtClean="0"/>
              <a:t>‹#›</a:t>
            </a:fld>
            <a:endParaRPr lang="ru-RU"/>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5135777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8" name="Рисунок 7">
            <a:extLst>
              <a:ext uri="{FF2B5EF4-FFF2-40B4-BE49-F238E27FC236}">
                <a16:creationId xmlns:a16="http://schemas.microsoft.com/office/drawing/2014/main" id="{71FF7ACA-C778-4F17-B7B5-4BFDF5ECC8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a:extLst>
              <a:ext uri="{FF2B5EF4-FFF2-40B4-BE49-F238E27FC236}">
                <a16:creationId xmlns:a16="http://schemas.microsoft.com/office/drawing/2014/main" id="{CC69C512-3879-4B20-9906-1306945569E7}"/>
              </a:ext>
            </a:extLst>
          </p:cNvPr>
          <p:cNvSpPr>
            <a:spLocks noGrp="1"/>
          </p:cNvSpPr>
          <p:nvPr>
            <p:ph type="ctrTitle"/>
          </p:nvPr>
        </p:nvSpPr>
        <p:spPr>
          <a:xfrm>
            <a:off x="117446" y="182461"/>
            <a:ext cx="10754686" cy="1266734"/>
          </a:xfrm>
        </p:spPr>
        <p:txBody>
          <a:bodyPr>
            <a:normAutofit fontScale="90000"/>
          </a:bodyPr>
          <a:lstStyle/>
          <a:p>
            <a:r>
              <a:rPr lang="en-US" sz="8800" dirty="0">
                <a:solidFill>
                  <a:srgbClr val="FFC000"/>
                </a:solidFill>
              </a:rPr>
              <a:t>Lecture 1</a:t>
            </a:r>
            <a:endParaRPr lang="ru-RU" sz="8800" dirty="0">
              <a:solidFill>
                <a:srgbClr val="FFC000"/>
              </a:solidFill>
            </a:endParaRPr>
          </a:p>
        </p:txBody>
      </p:sp>
      <p:sp>
        <p:nvSpPr>
          <p:cNvPr id="3" name="Подзаголовок 2">
            <a:extLst>
              <a:ext uri="{FF2B5EF4-FFF2-40B4-BE49-F238E27FC236}">
                <a16:creationId xmlns:a16="http://schemas.microsoft.com/office/drawing/2014/main" id="{5B0A5E40-A652-489C-AB60-F2957CB1FDD8}"/>
              </a:ext>
            </a:extLst>
          </p:cNvPr>
          <p:cNvSpPr>
            <a:spLocks noGrp="1"/>
          </p:cNvSpPr>
          <p:nvPr>
            <p:ph type="subTitle" idx="1"/>
          </p:nvPr>
        </p:nvSpPr>
        <p:spPr>
          <a:xfrm>
            <a:off x="922789" y="5670958"/>
            <a:ext cx="9144000" cy="845190"/>
          </a:xfrm>
        </p:spPr>
        <p:txBody>
          <a:bodyPr>
            <a:normAutofit/>
          </a:bodyPr>
          <a:lstStyle/>
          <a:p>
            <a:r>
              <a:rPr lang="en-US" sz="4000" dirty="0">
                <a:solidFill>
                  <a:srgbClr val="FFFF00"/>
                </a:solidFill>
              </a:rPr>
              <a:t>Introduction to NLP</a:t>
            </a:r>
            <a:endParaRPr lang="ru-RU" sz="4000" dirty="0">
              <a:solidFill>
                <a:srgbClr val="FFFF00"/>
              </a:solidFill>
            </a:endParaRPr>
          </a:p>
        </p:txBody>
      </p:sp>
    </p:spTree>
    <p:extLst>
      <p:ext uri="{BB962C8B-B14F-4D97-AF65-F5344CB8AC3E}">
        <p14:creationId xmlns:p14="http://schemas.microsoft.com/office/powerpoint/2010/main" val="425005369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FD4744B-C7CE-4E68-BF48-0B7917C92217}"/>
              </a:ext>
            </a:extLst>
          </p:cNvPr>
          <p:cNvSpPr>
            <a:spLocks noGrp="1"/>
          </p:cNvSpPr>
          <p:nvPr>
            <p:ph type="title"/>
          </p:nvPr>
        </p:nvSpPr>
        <p:spPr>
          <a:xfrm>
            <a:off x="1371600" y="400575"/>
            <a:ext cx="9601200" cy="849385"/>
          </a:xfrm>
        </p:spPr>
        <p:txBody>
          <a:bodyPr/>
          <a:lstStyle/>
          <a:p>
            <a:pPr algn="ctr"/>
            <a:r>
              <a:rPr lang="en-US" b="1" dirty="0">
                <a:solidFill>
                  <a:srgbClr val="00B050"/>
                </a:solidFill>
              </a:rPr>
              <a:t>Regular expressions</a:t>
            </a:r>
            <a:endParaRPr lang="ru-RU" b="1" dirty="0">
              <a:solidFill>
                <a:srgbClr val="00B050"/>
              </a:solidFill>
            </a:endParaRPr>
          </a:p>
        </p:txBody>
      </p:sp>
      <p:sp>
        <p:nvSpPr>
          <p:cNvPr id="3" name="Объект 2">
            <a:extLst>
              <a:ext uri="{FF2B5EF4-FFF2-40B4-BE49-F238E27FC236}">
                <a16:creationId xmlns:a16="http://schemas.microsoft.com/office/drawing/2014/main" id="{A82D8C36-B462-4111-94A2-DB6230AFC83E}"/>
              </a:ext>
            </a:extLst>
          </p:cNvPr>
          <p:cNvSpPr>
            <a:spLocks noGrp="1"/>
          </p:cNvSpPr>
          <p:nvPr>
            <p:ph idx="1"/>
          </p:nvPr>
        </p:nvSpPr>
        <p:spPr>
          <a:xfrm>
            <a:off x="1371600" y="1556157"/>
            <a:ext cx="9601200" cy="4022522"/>
          </a:xfrm>
        </p:spPr>
        <p:txBody>
          <a:bodyPr>
            <a:normAutofit/>
          </a:bodyPr>
          <a:lstStyle/>
          <a:p>
            <a:pPr algn="l"/>
            <a:r>
              <a:rPr lang="en-US" sz="1800" b="0" i="0" u="none" strike="noStrike" baseline="0" dirty="0">
                <a:solidFill>
                  <a:srgbClr val="000000"/>
                </a:solidFill>
                <a:latin typeface="NimbusRomNo9L-Regu"/>
              </a:rPr>
              <a:t>One of the unsung successes in standardization in computer science has been the </a:t>
            </a:r>
            <a:r>
              <a:rPr lang="en-US" sz="1800" b="0" i="0" u="none" strike="noStrike" baseline="0" dirty="0">
                <a:solidFill>
                  <a:srgbClr val="0070C0"/>
                </a:solidFill>
                <a:latin typeface="NimbusRomNo9L-Medi"/>
              </a:rPr>
              <a:t>regular expression </a:t>
            </a:r>
            <a:r>
              <a:rPr lang="en-US" sz="1800" b="0" i="0" u="none" strike="noStrike" baseline="0" dirty="0">
                <a:solidFill>
                  <a:srgbClr val="0070C0"/>
                </a:solidFill>
                <a:latin typeface="NimbusRomNo9L-Regu"/>
              </a:rPr>
              <a:t>(</a:t>
            </a:r>
            <a:r>
              <a:rPr lang="en-US" sz="1800" b="0" i="0" u="none" strike="noStrike" baseline="0" dirty="0">
                <a:solidFill>
                  <a:srgbClr val="0070C0"/>
                </a:solidFill>
                <a:latin typeface="NimbusRomNo9L-Medi"/>
              </a:rPr>
              <a:t>RE</a:t>
            </a:r>
            <a:r>
              <a:rPr lang="en-US" sz="1800" b="0" i="0" u="none" strike="noStrike" baseline="0" dirty="0">
                <a:solidFill>
                  <a:srgbClr val="0070C0"/>
                </a:solidFill>
                <a:latin typeface="NimbusRomNo9L-Regu"/>
              </a:rPr>
              <a:t>)</a:t>
            </a:r>
            <a:r>
              <a:rPr lang="en-US" sz="1800" b="0" i="0" u="none" strike="noStrike" baseline="0" dirty="0">
                <a:solidFill>
                  <a:srgbClr val="000000"/>
                </a:solidFill>
                <a:latin typeface="NimbusRomNo9L-Regu"/>
              </a:rPr>
              <a:t>, a language for specifying text search strings. This practical language is used in every computer language, word processor, and text processing tools like the Unix tools grep or Emacs. </a:t>
            </a:r>
          </a:p>
          <a:p>
            <a:pPr algn="l"/>
            <a:r>
              <a:rPr lang="en-US" sz="1800" b="0" i="0" u="none" strike="noStrike" baseline="0" dirty="0">
                <a:solidFill>
                  <a:srgbClr val="000000"/>
                </a:solidFill>
                <a:latin typeface="NimbusRomNo9L-Regu"/>
              </a:rPr>
              <a:t>Formally, a regular expression is an algebraic notation for characterizing a set of strings. They are particularly useful for searching in texts, when we have a </a:t>
            </a:r>
            <a:r>
              <a:rPr lang="en-US" sz="1800" b="0" i="0" u="none" strike="noStrike" baseline="0" dirty="0">
                <a:solidFill>
                  <a:srgbClr val="000000"/>
                </a:solidFill>
                <a:latin typeface="NimbusRomNo9L-Medi"/>
              </a:rPr>
              <a:t>pattern </a:t>
            </a:r>
            <a:r>
              <a:rPr lang="en-US" sz="1800" b="0" i="0" u="none" strike="noStrike" baseline="0" dirty="0">
                <a:solidFill>
                  <a:srgbClr val="000000"/>
                </a:solidFill>
                <a:latin typeface="NimbusRomNo9L-Regu"/>
              </a:rPr>
              <a:t>to search for and a </a:t>
            </a:r>
            <a:r>
              <a:rPr lang="en-US" sz="1800" b="0" i="0" u="none" strike="noStrike" baseline="0" dirty="0">
                <a:solidFill>
                  <a:srgbClr val="000000"/>
                </a:solidFill>
                <a:latin typeface="NimbusRomNo9L-Medi"/>
              </a:rPr>
              <a:t>corpus </a:t>
            </a:r>
            <a:r>
              <a:rPr lang="en-US" sz="1800" b="0" i="0" u="none" strike="noStrike" baseline="0" dirty="0">
                <a:solidFill>
                  <a:srgbClr val="000000"/>
                </a:solidFill>
                <a:latin typeface="NimbusRomNo9L-Regu"/>
              </a:rPr>
              <a:t>of texts to search through.</a:t>
            </a:r>
          </a:p>
          <a:p>
            <a:pPr algn="l"/>
            <a:r>
              <a:rPr lang="en-US" sz="1800" b="0" i="0" u="none" strike="noStrike" baseline="0" dirty="0">
                <a:solidFill>
                  <a:srgbClr val="000000"/>
                </a:solidFill>
                <a:latin typeface="NimbusRomNo9L-Regu"/>
              </a:rPr>
              <a:t>A regular expression search function will search through the corpus, returning all texts that match the pattern. The corpus can be a single document or a collection. </a:t>
            </a:r>
            <a:endParaRPr lang="ru-RU" dirty="0"/>
          </a:p>
        </p:txBody>
      </p:sp>
    </p:spTree>
    <p:extLst>
      <p:ext uri="{BB962C8B-B14F-4D97-AF65-F5344CB8AC3E}">
        <p14:creationId xmlns:p14="http://schemas.microsoft.com/office/powerpoint/2010/main" val="3855258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C2DE7C-D8D7-4031-BCF5-80141AA75FEC}"/>
              </a:ext>
            </a:extLst>
          </p:cNvPr>
          <p:cNvSpPr>
            <a:spLocks noGrp="1"/>
          </p:cNvSpPr>
          <p:nvPr>
            <p:ph type="title"/>
          </p:nvPr>
        </p:nvSpPr>
        <p:spPr>
          <a:xfrm>
            <a:off x="1371600" y="624630"/>
            <a:ext cx="9601200" cy="731939"/>
          </a:xfrm>
        </p:spPr>
        <p:txBody>
          <a:bodyPr>
            <a:normAutofit/>
          </a:bodyPr>
          <a:lstStyle/>
          <a:p>
            <a:pPr algn="ctr"/>
            <a:r>
              <a:rPr lang="en-US" b="0" i="0" u="none" strike="noStrike" baseline="0" dirty="0">
                <a:solidFill>
                  <a:srgbClr val="00B050"/>
                </a:solidFill>
                <a:latin typeface="NimbusRomNo9L-Medi"/>
              </a:rPr>
              <a:t>Basic Regular Expression Patterns</a:t>
            </a:r>
            <a:endParaRPr lang="ru-RU" dirty="0">
              <a:solidFill>
                <a:srgbClr val="00B050"/>
              </a:solidFill>
            </a:endParaRPr>
          </a:p>
        </p:txBody>
      </p:sp>
      <p:sp>
        <p:nvSpPr>
          <p:cNvPr id="3" name="Объект 2">
            <a:extLst>
              <a:ext uri="{FF2B5EF4-FFF2-40B4-BE49-F238E27FC236}">
                <a16:creationId xmlns:a16="http://schemas.microsoft.com/office/drawing/2014/main" id="{66F40F28-0FC0-4B91-B28C-80054570C690}"/>
              </a:ext>
            </a:extLst>
          </p:cNvPr>
          <p:cNvSpPr>
            <a:spLocks noGrp="1"/>
          </p:cNvSpPr>
          <p:nvPr>
            <p:ph idx="1"/>
          </p:nvPr>
        </p:nvSpPr>
        <p:spPr>
          <a:xfrm>
            <a:off x="1371600" y="1874938"/>
            <a:ext cx="9601200" cy="4358432"/>
          </a:xfrm>
        </p:spPr>
        <p:txBody>
          <a:bodyPr/>
          <a:lstStyle/>
          <a:p>
            <a:pPr algn="l"/>
            <a:r>
              <a:rPr lang="en-US" sz="1800" b="0" i="0" u="none" strike="noStrike" baseline="0" dirty="0">
                <a:latin typeface="NimbusRomNo9L-Regu"/>
              </a:rPr>
              <a:t>The simplest kind of regular expression is a sequence of simple characters. To search for </a:t>
            </a:r>
            <a:r>
              <a:rPr lang="en-US" sz="1800" b="0" i="0" u="none" strike="noStrike" baseline="0" dirty="0">
                <a:latin typeface="NimbusRomNo9L-ReguItal"/>
              </a:rPr>
              <a:t>woodchuck</a:t>
            </a:r>
            <a:r>
              <a:rPr lang="en-US" sz="1800" b="0" i="0" u="none" strike="noStrike" baseline="0" dirty="0">
                <a:latin typeface="NimbusRomNo9L-Regu"/>
              </a:rPr>
              <a:t>, we type </a:t>
            </a:r>
            <a:r>
              <a:rPr lang="en-US" sz="1800" b="0" i="0" u="none" strike="noStrike" baseline="0" dirty="0">
                <a:solidFill>
                  <a:srgbClr val="0070C0"/>
                </a:solidFill>
                <a:latin typeface="txtt"/>
              </a:rPr>
              <a:t>/woodchuck/</a:t>
            </a:r>
            <a:r>
              <a:rPr lang="en-US" sz="1800" b="0" i="0" u="none" strike="noStrike" baseline="0" dirty="0">
                <a:latin typeface="NimbusRomNo9L-Regu"/>
              </a:rPr>
              <a:t>. </a:t>
            </a:r>
          </a:p>
          <a:p>
            <a:pPr algn="l"/>
            <a:r>
              <a:rPr lang="en-US" sz="1800" b="0" i="0" u="none" strike="noStrike" baseline="0" dirty="0">
                <a:latin typeface="NimbusRomNo9L-Regu"/>
              </a:rPr>
              <a:t>The expression </a:t>
            </a:r>
            <a:r>
              <a:rPr lang="en-US" sz="1800" b="0" i="0" u="none" strike="noStrike" baseline="0" dirty="0">
                <a:solidFill>
                  <a:srgbClr val="0070C0"/>
                </a:solidFill>
                <a:latin typeface="txtt"/>
              </a:rPr>
              <a:t>/Buttercup/ </a:t>
            </a:r>
            <a:r>
              <a:rPr lang="en-US" sz="1800" b="0" i="0" u="none" strike="noStrike" baseline="0" dirty="0">
                <a:latin typeface="NimbusRomNo9L-Regu"/>
              </a:rPr>
              <a:t>matches any string containing the substring </a:t>
            </a:r>
            <a:r>
              <a:rPr lang="en-US" sz="1800" b="0" i="0" u="none" strike="noStrike" baseline="0" dirty="0">
                <a:latin typeface="NimbusRomNo9L-ReguItal"/>
              </a:rPr>
              <a:t>Buttercup</a:t>
            </a:r>
            <a:r>
              <a:rPr lang="en-US" sz="1800" b="0" i="0" u="none" strike="noStrike" baseline="0" dirty="0">
                <a:latin typeface="NimbusRomNo9L-Regu"/>
              </a:rPr>
              <a:t>; </a:t>
            </a:r>
            <a:r>
              <a:rPr lang="en-US" sz="1800" b="0" i="0" u="none" strike="noStrike" baseline="0" dirty="0">
                <a:latin typeface="txtt"/>
              </a:rPr>
              <a:t>grep </a:t>
            </a:r>
            <a:r>
              <a:rPr lang="en-US" sz="1800" b="0" i="0" u="none" strike="noStrike" baseline="0" dirty="0">
                <a:latin typeface="NimbusRomNo9L-Regu"/>
              </a:rPr>
              <a:t>with that expression would return the line </a:t>
            </a:r>
            <a:r>
              <a:rPr lang="en-US" sz="1800" b="0" i="0" u="none" strike="noStrike" baseline="0" dirty="0">
                <a:latin typeface="NimbusRomNo9L-ReguItal"/>
              </a:rPr>
              <a:t>I’m called little Buttercup</a:t>
            </a:r>
            <a:r>
              <a:rPr lang="en-US" sz="1800" b="0" i="0" u="none" strike="noStrike" baseline="0" dirty="0">
                <a:latin typeface="NimbusRomNo9L-Regu"/>
              </a:rPr>
              <a:t>. The search string can consist of a single character (like </a:t>
            </a:r>
            <a:r>
              <a:rPr lang="en-US" sz="1800" b="0" i="0" u="none" strike="noStrike" baseline="0" dirty="0">
                <a:latin typeface="txtt"/>
              </a:rPr>
              <a:t>/!/</a:t>
            </a:r>
            <a:r>
              <a:rPr lang="en-US" sz="1800" b="0" i="0" u="none" strike="noStrike" baseline="0" dirty="0">
                <a:latin typeface="NimbusRomNo9L-Regu"/>
              </a:rPr>
              <a:t>) or a sequence of characters (like </a:t>
            </a:r>
            <a:r>
              <a:rPr lang="en-US" sz="1800" b="0" i="0" u="none" strike="noStrike" baseline="0" dirty="0">
                <a:latin typeface="txtt"/>
              </a:rPr>
              <a:t>/</a:t>
            </a:r>
            <a:r>
              <a:rPr lang="en-US" sz="1800" b="0" i="0" u="none" strike="noStrike" baseline="0" dirty="0" err="1">
                <a:latin typeface="txtt"/>
              </a:rPr>
              <a:t>urgl</a:t>
            </a:r>
            <a:r>
              <a:rPr lang="en-US" sz="1800" b="0" i="0" u="none" strike="noStrike" baseline="0" dirty="0">
                <a:latin typeface="txtt"/>
              </a:rPr>
              <a:t>/</a:t>
            </a:r>
            <a:r>
              <a:rPr lang="en-US" sz="1800" b="0" i="0" u="none" strike="noStrike" baseline="0" dirty="0">
                <a:latin typeface="NimbusRomNo9L-Regu"/>
              </a:rPr>
              <a:t>).</a:t>
            </a:r>
          </a:p>
          <a:p>
            <a:pPr algn="l"/>
            <a:r>
              <a:rPr lang="en-US" sz="1800" b="0" i="0" u="none" strike="noStrike" baseline="0" dirty="0">
                <a:latin typeface="NimbusRomNo9L-Regu"/>
              </a:rPr>
              <a:t>Regular expressions are </a:t>
            </a:r>
            <a:r>
              <a:rPr lang="en-US" sz="1800" b="0" i="0" u="none" strike="noStrike" baseline="0" dirty="0">
                <a:latin typeface="NimbusRomNo9L-Medi"/>
              </a:rPr>
              <a:t>case sensitive</a:t>
            </a:r>
            <a:r>
              <a:rPr lang="en-US" sz="1800" b="0" i="0" u="none" strike="noStrike" baseline="0" dirty="0">
                <a:latin typeface="NimbusRomNo9L-Regu"/>
              </a:rPr>
              <a:t>; lower case </a:t>
            </a:r>
            <a:r>
              <a:rPr lang="en-US" sz="1800" b="0" i="0" u="none" strike="noStrike" baseline="0" dirty="0">
                <a:latin typeface="txtt"/>
              </a:rPr>
              <a:t>/s/ </a:t>
            </a:r>
            <a:r>
              <a:rPr lang="en-US" sz="1800" b="0" i="0" u="none" strike="noStrike" baseline="0" dirty="0">
                <a:latin typeface="NimbusRomNo9L-Regu"/>
              </a:rPr>
              <a:t>is distinct from upper case </a:t>
            </a:r>
            <a:r>
              <a:rPr lang="en-US" sz="1800" b="0" i="0" u="none" strike="noStrike" baseline="0" dirty="0">
                <a:latin typeface="txtt"/>
              </a:rPr>
              <a:t>/S/ </a:t>
            </a:r>
            <a:r>
              <a:rPr lang="en-US" sz="1800" b="0" i="0" u="none" strike="noStrike" baseline="0" dirty="0">
                <a:latin typeface="NimbusRomNo9L-Regu"/>
              </a:rPr>
              <a:t>(</a:t>
            </a:r>
            <a:r>
              <a:rPr lang="en-US" sz="1800" b="0" i="0" u="none" strike="noStrike" baseline="0" dirty="0">
                <a:latin typeface="txtt"/>
              </a:rPr>
              <a:t>/s/ </a:t>
            </a:r>
            <a:r>
              <a:rPr lang="en-US" sz="1800" b="0" i="0" u="none" strike="noStrike" baseline="0" dirty="0">
                <a:latin typeface="NimbusRomNo9L-Regu"/>
              </a:rPr>
              <a:t>matches a lower case </a:t>
            </a:r>
            <a:r>
              <a:rPr lang="en-US" sz="1800" b="0" i="0" u="none" strike="noStrike" baseline="0" dirty="0">
                <a:latin typeface="NimbusRomNo9L-ReguItal"/>
              </a:rPr>
              <a:t>s </a:t>
            </a:r>
            <a:r>
              <a:rPr lang="en-US" sz="1800" b="0" i="0" u="none" strike="noStrike" baseline="0" dirty="0">
                <a:latin typeface="NimbusRomNo9L-Regu"/>
              </a:rPr>
              <a:t>but not an upper case </a:t>
            </a:r>
            <a:r>
              <a:rPr lang="en-US" sz="1800" b="0" i="0" u="none" strike="noStrike" baseline="0" dirty="0">
                <a:latin typeface="NimbusRomNo9L-ReguItal"/>
              </a:rPr>
              <a:t>S</a:t>
            </a:r>
            <a:r>
              <a:rPr lang="en-US" sz="1800" b="0" i="0" u="none" strike="noStrike" baseline="0" dirty="0">
                <a:latin typeface="NimbusRomNo9L-Regu"/>
              </a:rPr>
              <a:t>). This means that the pattern </a:t>
            </a:r>
            <a:r>
              <a:rPr lang="en-US" sz="1800" b="0" i="0" u="none" strike="noStrike" baseline="0" dirty="0">
                <a:latin typeface="txtt"/>
              </a:rPr>
              <a:t>/woodchucks/ </a:t>
            </a:r>
            <a:r>
              <a:rPr lang="en-US" sz="1800" b="0" i="0" u="none" strike="noStrike" baseline="0" dirty="0">
                <a:latin typeface="NimbusRomNo9L-Regu"/>
              </a:rPr>
              <a:t>will not match the string </a:t>
            </a:r>
            <a:r>
              <a:rPr lang="en-US" sz="1800" b="0" i="0" u="none" strike="noStrike" baseline="0" dirty="0">
                <a:latin typeface="NimbusRomNo9L-ReguItal"/>
              </a:rPr>
              <a:t>Woodchucks</a:t>
            </a:r>
            <a:r>
              <a:rPr lang="en-US" sz="1800" b="0" i="0" u="none" strike="noStrike" baseline="0" dirty="0">
                <a:latin typeface="NimbusRomNo9L-Regu"/>
              </a:rPr>
              <a:t>. We can solve this problem with the use of the square braces </a:t>
            </a:r>
            <a:r>
              <a:rPr lang="en-US" sz="1800" b="0" i="0" u="none" strike="noStrike" baseline="0" dirty="0">
                <a:latin typeface="txtt"/>
              </a:rPr>
              <a:t>[</a:t>
            </a:r>
            <a:r>
              <a:rPr lang="en-US" sz="1800" b="0" i="0" u="none" strike="noStrike" baseline="0" dirty="0">
                <a:latin typeface="NimbusRomNo9L-Regu"/>
              </a:rPr>
              <a:t>and</a:t>
            </a:r>
            <a:r>
              <a:rPr lang="en-US" sz="1800" b="0" i="0" u="none" strike="noStrike" baseline="0" dirty="0">
                <a:latin typeface="txtt"/>
              </a:rPr>
              <a:t>]</a:t>
            </a:r>
            <a:r>
              <a:rPr lang="en-US" sz="1800" b="0" i="0" u="none" strike="noStrike" baseline="0" dirty="0">
                <a:latin typeface="NimbusRomNo9L-Regu"/>
              </a:rPr>
              <a:t>.</a:t>
            </a:r>
            <a:endParaRPr lang="ru-RU" dirty="0"/>
          </a:p>
        </p:txBody>
      </p:sp>
    </p:spTree>
    <p:extLst>
      <p:ext uri="{BB962C8B-B14F-4D97-AF65-F5344CB8AC3E}">
        <p14:creationId xmlns:p14="http://schemas.microsoft.com/office/powerpoint/2010/main" val="1734200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1B34FD-08CB-4804-8757-BCE10917BE00}"/>
              </a:ext>
            </a:extLst>
          </p:cNvPr>
          <p:cNvSpPr>
            <a:spLocks noGrp="1"/>
          </p:cNvSpPr>
          <p:nvPr>
            <p:ph type="title"/>
          </p:nvPr>
        </p:nvSpPr>
        <p:spPr>
          <a:xfrm>
            <a:off x="1371600" y="685800"/>
            <a:ext cx="9601200" cy="807440"/>
          </a:xfrm>
        </p:spPr>
        <p:txBody>
          <a:bodyPr/>
          <a:lstStyle/>
          <a:p>
            <a:pPr algn="ctr"/>
            <a:r>
              <a:rPr lang="en-US" dirty="0">
                <a:solidFill>
                  <a:srgbClr val="00B050"/>
                </a:solidFill>
              </a:rPr>
              <a:t>Regular expressions</a:t>
            </a:r>
            <a:endParaRPr lang="ru-RU" dirty="0">
              <a:solidFill>
                <a:srgbClr val="00B050"/>
              </a:solidFill>
            </a:endParaRPr>
          </a:p>
        </p:txBody>
      </p:sp>
      <p:sp>
        <p:nvSpPr>
          <p:cNvPr id="3" name="Объект 2">
            <a:extLst>
              <a:ext uri="{FF2B5EF4-FFF2-40B4-BE49-F238E27FC236}">
                <a16:creationId xmlns:a16="http://schemas.microsoft.com/office/drawing/2014/main" id="{7FA1DC41-EF64-4DC5-BCBD-0A76CFDCEDC6}"/>
              </a:ext>
            </a:extLst>
          </p:cNvPr>
          <p:cNvSpPr>
            <a:spLocks noGrp="1"/>
          </p:cNvSpPr>
          <p:nvPr>
            <p:ph idx="1"/>
          </p:nvPr>
        </p:nvSpPr>
        <p:spPr>
          <a:xfrm>
            <a:off x="1371600" y="2000775"/>
            <a:ext cx="9601200" cy="3581400"/>
          </a:xfrm>
        </p:spPr>
        <p:txBody>
          <a:bodyPr/>
          <a:lstStyle/>
          <a:p>
            <a:r>
              <a:rPr lang="en-US" dirty="0"/>
              <a:t>Examples of regular expressions</a:t>
            </a:r>
          </a:p>
          <a:p>
            <a:endParaRPr lang="en-US" dirty="0"/>
          </a:p>
          <a:p>
            <a:endParaRPr lang="ru-RU" dirty="0"/>
          </a:p>
        </p:txBody>
      </p:sp>
      <p:pic>
        <p:nvPicPr>
          <p:cNvPr id="4" name="Рисунок 3">
            <a:extLst>
              <a:ext uri="{FF2B5EF4-FFF2-40B4-BE49-F238E27FC236}">
                <a16:creationId xmlns:a16="http://schemas.microsoft.com/office/drawing/2014/main" id="{6D8229CC-6FA8-4224-9534-DE7BFEE479E5}"/>
              </a:ext>
            </a:extLst>
          </p:cNvPr>
          <p:cNvPicPr>
            <a:picLocks noChangeAspect="1"/>
          </p:cNvPicPr>
          <p:nvPr/>
        </p:nvPicPr>
        <p:blipFill>
          <a:blip r:embed="rId2"/>
          <a:stretch>
            <a:fillRect/>
          </a:stretch>
        </p:blipFill>
        <p:spPr>
          <a:xfrm>
            <a:off x="1706111" y="2497297"/>
            <a:ext cx="5876856" cy="1118357"/>
          </a:xfrm>
          <a:prstGeom prst="rect">
            <a:avLst/>
          </a:prstGeom>
        </p:spPr>
      </p:pic>
      <p:pic>
        <p:nvPicPr>
          <p:cNvPr id="5" name="Рисунок 4">
            <a:extLst>
              <a:ext uri="{FF2B5EF4-FFF2-40B4-BE49-F238E27FC236}">
                <a16:creationId xmlns:a16="http://schemas.microsoft.com/office/drawing/2014/main" id="{2D869509-BD75-48B9-8B82-229EEDD0F45F}"/>
              </a:ext>
            </a:extLst>
          </p:cNvPr>
          <p:cNvPicPr>
            <a:picLocks noChangeAspect="1"/>
          </p:cNvPicPr>
          <p:nvPr/>
        </p:nvPicPr>
        <p:blipFill>
          <a:blip r:embed="rId3"/>
          <a:stretch>
            <a:fillRect/>
          </a:stretch>
        </p:blipFill>
        <p:spPr>
          <a:xfrm>
            <a:off x="1706110" y="3881874"/>
            <a:ext cx="5876545" cy="1235410"/>
          </a:xfrm>
          <a:prstGeom prst="rect">
            <a:avLst/>
          </a:prstGeom>
        </p:spPr>
      </p:pic>
    </p:spTree>
    <p:extLst>
      <p:ext uri="{BB962C8B-B14F-4D97-AF65-F5344CB8AC3E}">
        <p14:creationId xmlns:p14="http://schemas.microsoft.com/office/powerpoint/2010/main" val="288594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9B9DBF-F6E5-4948-B0B6-D1E382898671}"/>
              </a:ext>
            </a:extLst>
          </p:cNvPr>
          <p:cNvSpPr>
            <a:spLocks noGrp="1"/>
          </p:cNvSpPr>
          <p:nvPr>
            <p:ph type="title"/>
          </p:nvPr>
        </p:nvSpPr>
        <p:spPr>
          <a:xfrm>
            <a:off x="1371600" y="685800"/>
            <a:ext cx="9601200" cy="832607"/>
          </a:xfrm>
        </p:spPr>
        <p:txBody>
          <a:bodyPr/>
          <a:lstStyle/>
          <a:p>
            <a:pPr algn="ctr"/>
            <a:r>
              <a:rPr lang="en-US" dirty="0">
                <a:solidFill>
                  <a:srgbClr val="00B050"/>
                </a:solidFill>
              </a:rPr>
              <a:t>Regular expressions</a:t>
            </a:r>
            <a:endParaRPr lang="ru-RU" dirty="0"/>
          </a:p>
        </p:txBody>
      </p:sp>
      <p:sp>
        <p:nvSpPr>
          <p:cNvPr id="3" name="Объект 2">
            <a:extLst>
              <a:ext uri="{FF2B5EF4-FFF2-40B4-BE49-F238E27FC236}">
                <a16:creationId xmlns:a16="http://schemas.microsoft.com/office/drawing/2014/main" id="{7C880174-4E46-4B72-A630-513FF48AB3AA}"/>
              </a:ext>
            </a:extLst>
          </p:cNvPr>
          <p:cNvSpPr>
            <a:spLocks noGrp="1"/>
          </p:cNvSpPr>
          <p:nvPr>
            <p:ph idx="1"/>
          </p:nvPr>
        </p:nvSpPr>
        <p:spPr>
          <a:xfrm>
            <a:off x="1371600" y="1891717"/>
            <a:ext cx="9601200" cy="3581400"/>
          </a:xfrm>
        </p:spPr>
        <p:txBody>
          <a:bodyPr>
            <a:normAutofit/>
          </a:bodyPr>
          <a:lstStyle/>
          <a:p>
            <a:pPr algn="l"/>
            <a:r>
              <a:rPr lang="en-US" sz="1800" b="0" i="0" u="none" strike="noStrike" baseline="0" dirty="0">
                <a:latin typeface="NimbusRomNo9L-Regu"/>
              </a:rPr>
              <a:t>The regular expression </a:t>
            </a:r>
            <a:r>
              <a:rPr lang="en-US" sz="1800" b="0" i="0" u="none" strike="noStrike" baseline="0" dirty="0">
                <a:latin typeface="txtt"/>
              </a:rPr>
              <a:t>/[1234567890]/ </a:t>
            </a:r>
            <a:r>
              <a:rPr lang="en-US" sz="1800" b="0" i="0" u="none" strike="noStrike" baseline="0" dirty="0">
                <a:latin typeface="NimbusRomNo9L-Regu"/>
              </a:rPr>
              <a:t>specified any single digit. While such</a:t>
            </a:r>
            <a:r>
              <a:rPr lang="kk-KZ" sz="1800" b="0" i="0" u="none" strike="noStrike" baseline="0" dirty="0">
                <a:latin typeface="NimbusRomNo9L-Regu"/>
              </a:rPr>
              <a:t> </a:t>
            </a:r>
            <a:r>
              <a:rPr lang="en-US" sz="1800" b="0" i="0" u="none" strike="noStrike" baseline="0" dirty="0">
                <a:latin typeface="NimbusRomNo9L-Regu"/>
              </a:rPr>
              <a:t>classes of characters as digits or letters are important building blocks in expressions,</a:t>
            </a:r>
            <a:r>
              <a:rPr lang="kk-KZ" sz="1800" b="0" i="0" u="none" strike="noStrike" baseline="0" dirty="0">
                <a:latin typeface="NimbusRomNo9L-Regu"/>
              </a:rPr>
              <a:t> </a:t>
            </a:r>
            <a:r>
              <a:rPr lang="en-US" sz="1800" b="0" i="0" u="none" strike="noStrike" baseline="0" dirty="0">
                <a:latin typeface="NimbusRomNo9L-Regu"/>
              </a:rPr>
              <a:t>they can get awkward (e.g., it’s inconvenient to specify</a:t>
            </a:r>
            <a:r>
              <a:rPr lang="kk-KZ" sz="1800" b="0" i="0" u="none" strike="noStrike" baseline="0" dirty="0">
                <a:latin typeface="NimbusRomNo9L-Regu"/>
              </a:rPr>
              <a:t> </a:t>
            </a:r>
            <a:r>
              <a:rPr lang="en-US" sz="1800" b="0" i="0" u="none" strike="noStrike" baseline="0" dirty="0">
                <a:latin typeface="txtt"/>
              </a:rPr>
              <a:t>/[ABCDEFGHIJKLMNOPQRSTUVWXYZ]/</a:t>
            </a:r>
            <a:endParaRPr lang="kk-KZ" sz="1800" b="0" i="0" u="none" strike="noStrike" baseline="0" dirty="0">
              <a:latin typeface="txtt"/>
            </a:endParaRPr>
          </a:p>
          <a:p>
            <a:pPr algn="l"/>
            <a:r>
              <a:rPr lang="en-US" sz="2000" b="0" i="0" u="none" strike="noStrike" baseline="0" dirty="0">
                <a:solidFill>
                  <a:srgbClr val="000000"/>
                </a:solidFill>
                <a:latin typeface="NimbusRomNo9L-Regu"/>
              </a:rPr>
              <a:t>to mean “any capital letter”). In cases where there is a well-defined sequence associated</a:t>
            </a:r>
            <a:r>
              <a:rPr lang="kk-KZ" sz="2000" b="0" i="0" u="none" strike="noStrike" baseline="0" dirty="0">
                <a:solidFill>
                  <a:srgbClr val="000000"/>
                </a:solidFill>
                <a:latin typeface="NimbusRomNo9L-Regu"/>
              </a:rPr>
              <a:t> </a:t>
            </a:r>
            <a:r>
              <a:rPr lang="en-US" sz="2000" b="0" i="0" u="none" strike="noStrike" baseline="0" dirty="0">
                <a:solidFill>
                  <a:srgbClr val="000000"/>
                </a:solidFill>
                <a:latin typeface="NimbusRomNo9L-Regu"/>
              </a:rPr>
              <a:t>with a set of characters, the brackets can be used with the dash (</a:t>
            </a:r>
            <a:r>
              <a:rPr lang="en-US" sz="2000" b="0" i="0" u="none" strike="noStrike" baseline="0" dirty="0">
                <a:solidFill>
                  <a:srgbClr val="000000"/>
                </a:solidFill>
                <a:latin typeface="txtt"/>
              </a:rPr>
              <a:t>-</a:t>
            </a:r>
            <a:r>
              <a:rPr lang="en-US" sz="2000" b="0" i="0" u="none" strike="noStrike" baseline="0" dirty="0">
                <a:solidFill>
                  <a:srgbClr val="000000"/>
                </a:solidFill>
                <a:latin typeface="NimbusRomNo9L-Regu"/>
              </a:rPr>
              <a:t>) to specify</a:t>
            </a:r>
          </a:p>
          <a:p>
            <a:pPr algn="l"/>
            <a:r>
              <a:rPr lang="en-US" sz="2000" b="0" i="0" u="none" strike="noStrike" baseline="0" dirty="0">
                <a:solidFill>
                  <a:schemeClr val="tx1"/>
                </a:solidFill>
                <a:latin typeface="NimbusRomNo9L-Medi"/>
              </a:rPr>
              <a:t>range</a:t>
            </a:r>
            <a:r>
              <a:rPr lang="en-US" sz="2000" b="0" i="0" u="none" strike="noStrike" baseline="0" dirty="0">
                <a:solidFill>
                  <a:srgbClr val="0000FF"/>
                </a:solidFill>
                <a:latin typeface="NimbusRomNo9L-Medi"/>
              </a:rPr>
              <a:t> </a:t>
            </a:r>
            <a:r>
              <a:rPr lang="en-US" sz="2000" b="0" i="0" u="none" strike="noStrike" baseline="0" dirty="0">
                <a:solidFill>
                  <a:srgbClr val="000000"/>
                </a:solidFill>
                <a:latin typeface="NimbusRomNo9L-Regu"/>
              </a:rPr>
              <a:t>any one character in a </a:t>
            </a:r>
            <a:r>
              <a:rPr lang="en-US" sz="2000" b="0" i="0" u="none" strike="noStrike" baseline="0" dirty="0">
                <a:solidFill>
                  <a:srgbClr val="000000"/>
                </a:solidFill>
                <a:latin typeface="NimbusRomNo9L-Medi"/>
              </a:rPr>
              <a:t>range</a:t>
            </a:r>
            <a:r>
              <a:rPr lang="en-US" sz="2000" b="0" i="0" u="none" strike="noStrike" baseline="0" dirty="0">
                <a:solidFill>
                  <a:srgbClr val="000000"/>
                </a:solidFill>
                <a:latin typeface="NimbusRomNo9L-Regu"/>
              </a:rPr>
              <a:t>. The pattern </a:t>
            </a:r>
            <a:r>
              <a:rPr lang="en-US" sz="2000" b="0" i="0" u="none" strike="noStrike" baseline="0" dirty="0">
                <a:solidFill>
                  <a:srgbClr val="000000"/>
                </a:solidFill>
                <a:latin typeface="txtt"/>
              </a:rPr>
              <a:t>/[2-5]/ </a:t>
            </a:r>
            <a:r>
              <a:rPr lang="en-US" sz="2000" b="0" i="0" u="none" strike="noStrike" baseline="0" dirty="0">
                <a:solidFill>
                  <a:srgbClr val="000000"/>
                </a:solidFill>
                <a:latin typeface="NimbusRomNo9L-Regu"/>
              </a:rPr>
              <a:t>specifies any one of the characters</a:t>
            </a:r>
            <a:r>
              <a:rPr lang="kk-KZ" sz="2000" b="0" i="0" u="none" strike="noStrike" baseline="0" dirty="0">
                <a:solidFill>
                  <a:srgbClr val="000000"/>
                </a:solidFill>
                <a:latin typeface="NimbusRomNo9L-Regu"/>
              </a:rPr>
              <a:t> </a:t>
            </a:r>
            <a:r>
              <a:rPr lang="en-US" sz="2000" b="0" i="0" u="none" strike="noStrike" baseline="0" dirty="0">
                <a:solidFill>
                  <a:srgbClr val="000000"/>
                </a:solidFill>
                <a:latin typeface="NimbusRomNo9L-ReguItal"/>
              </a:rPr>
              <a:t>2</a:t>
            </a:r>
            <a:r>
              <a:rPr lang="en-US" sz="2000" b="0" i="0" u="none" strike="noStrike" baseline="0" dirty="0">
                <a:solidFill>
                  <a:srgbClr val="000000"/>
                </a:solidFill>
                <a:latin typeface="NimbusRomNo9L-Regu"/>
              </a:rPr>
              <a:t>, </a:t>
            </a:r>
            <a:r>
              <a:rPr lang="en-US" sz="2000" b="0" i="0" u="none" strike="noStrike" baseline="0" dirty="0">
                <a:solidFill>
                  <a:srgbClr val="000000"/>
                </a:solidFill>
                <a:latin typeface="NimbusRomNo9L-ReguItal"/>
              </a:rPr>
              <a:t>3</a:t>
            </a:r>
            <a:r>
              <a:rPr lang="en-US" sz="2000" b="0" i="0" u="none" strike="noStrike" baseline="0" dirty="0">
                <a:solidFill>
                  <a:srgbClr val="000000"/>
                </a:solidFill>
                <a:latin typeface="NimbusRomNo9L-Regu"/>
              </a:rPr>
              <a:t>, </a:t>
            </a:r>
            <a:r>
              <a:rPr lang="en-US" sz="2000" b="0" i="0" u="none" strike="noStrike" baseline="0" dirty="0">
                <a:solidFill>
                  <a:srgbClr val="000000"/>
                </a:solidFill>
                <a:latin typeface="NimbusRomNo9L-ReguItal"/>
              </a:rPr>
              <a:t>4</a:t>
            </a:r>
            <a:r>
              <a:rPr lang="en-US" sz="2000" b="0" i="0" u="none" strike="noStrike" baseline="0" dirty="0">
                <a:solidFill>
                  <a:srgbClr val="000000"/>
                </a:solidFill>
                <a:latin typeface="NimbusRomNo9L-Regu"/>
              </a:rPr>
              <a:t>, or </a:t>
            </a:r>
            <a:r>
              <a:rPr lang="en-US" sz="2000" b="0" i="0" u="none" strike="noStrike" baseline="0" dirty="0">
                <a:solidFill>
                  <a:srgbClr val="000000"/>
                </a:solidFill>
                <a:latin typeface="NimbusRomNo9L-ReguItal"/>
              </a:rPr>
              <a:t>5</a:t>
            </a:r>
            <a:r>
              <a:rPr lang="en-US" sz="2000" b="0" i="0" u="none" strike="noStrike" baseline="0" dirty="0">
                <a:solidFill>
                  <a:srgbClr val="000000"/>
                </a:solidFill>
                <a:latin typeface="NimbusRomNo9L-Regu"/>
              </a:rPr>
              <a:t>. The pattern </a:t>
            </a:r>
            <a:r>
              <a:rPr lang="en-US" sz="2000" b="0" i="0" u="none" strike="noStrike" baseline="0" dirty="0">
                <a:solidFill>
                  <a:srgbClr val="000000"/>
                </a:solidFill>
                <a:latin typeface="txtt"/>
              </a:rPr>
              <a:t>/[b-g]/ </a:t>
            </a:r>
            <a:r>
              <a:rPr lang="en-US" sz="2000" b="0" i="0" u="none" strike="noStrike" baseline="0" dirty="0">
                <a:solidFill>
                  <a:srgbClr val="000000"/>
                </a:solidFill>
                <a:latin typeface="NimbusRomNo9L-Regu"/>
              </a:rPr>
              <a:t>specifies one of the characters </a:t>
            </a:r>
            <a:r>
              <a:rPr lang="en-US" sz="2000" b="0" i="0" u="none" strike="noStrike" baseline="0" dirty="0">
                <a:solidFill>
                  <a:srgbClr val="000000"/>
                </a:solidFill>
                <a:latin typeface="NimbusRomNo9L-ReguItal"/>
              </a:rPr>
              <a:t>b</a:t>
            </a:r>
            <a:r>
              <a:rPr lang="en-US" sz="2000" b="0" i="0" u="none" strike="noStrike" baseline="0" dirty="0">
                <a:solidFill>
                  <a:srgbClr val="000000"/>
                </a:solidFill>
                <a:latin typeface="NimbusRomNo9L-Regu"/>
              </a:rPr>
              <a:t>, </a:t>
            </a:r>
            <a:r>
              <a:rPr lang="en-US" sz="2000" b="0" i="0" u="none" strike="noStrike" baseline="0" dirty="0">
                <a:solidFill>
                  <a:srgbClr val="000000"/>
                </a:solidFill>
                <a:latin typeface="NimbusRomNo9L-ReguItal"/>
              </a:rPr>
              <a:t>c</a:t>
            </a:r>
            <a:r>
              <a:rPr lang="en-US" sz="2000" b="0" i="0" u="none" strike="noStrike" baseline="0" dirty="0">
                <a:solidFill>
                  <a:srgbClr val="000000"/>
                </a:solidFill>
                <a:latin typeface="NimbusRomNo9L-Regu"/>
              </a:rPr>
              <a:t>, </a:t>
            </a:r>
            <a:r>
              <a:rPr lang="en-US" sz="2000" b="0" i="0" u="none" strike="noStrike" baseline="0" dirty="0">
                <a:solidFill>
                  <a:srgbClr val="000000"/>
                </a:solidFill>
                <a:latin typeface="NimbusRomNo9L-ReguItal"/>
              </a:rPr>
              <a:t>d</a:t>
            </a:r>
            <a:r>
              <a:rPr lang="en-US" sz="2000" b="0" i="0" u="none" strike="noStrike" baseline="0" dirty="0">
                <a:solidFill>
                  <a:srgbClr val="000000"/>
                </a:solidFill>
                <a:latin typeface="NimbusRomNo9L-Regu"/>
              </a:rPr>
              <a:t>, </a:t>
            </a:r>
            <a:r>
              <a:rPr lang="en-US" sz="2000" b="0" i="0" u="none" strike="noStrike" baseline="0" dirty="0">
                <a:solidFill>
                  <a:srgbClr val="000000"/>
                </a:solidFill>
                <a:latin typeface="NimbusRomNo9L-ReguItal"/>
              </a:rPr>
              <a:t>e</a:t>
            </a:r>
            <a:r>
              <a:rPr lang="en-US" sz="2000" b="0" i="0" u="none" strike="noStrike" baseline="0" dirty="0">
                <a:solidFill>
                  <a:srgbClr val="000000"/>
                </a:solidFill>
                <a:latin typeface="NimbusRomNo9L-Regu"/>
              </a:rPr>
              <a:t>, </a:t>
            </a:r>
            <a:r>
              <a:rPr lang="en-US" sz="2000" b="0" i="0" u="none" strike="noStrike" baseline="0" dirty="0">
                <a:solidFill>
                  <a:srgbClr val="000000"/>
                </a:solidFill>
                <a:latin typeface="NimbusRomNo9L-ReguItal"/>
              </a:rPr>
              <a:t>f</a:t>
            </a:r>
            <a:r>
              <a:rPr lang="en-US" sz="2000" b="0" i="0" u="none" strike="noStrike" baseline="0" dirty="0">
                <a:solidFill>
                  <a:srgbClr val="000000"/>
                </a:solidFill>
                <a:latin typeface="NimbusRomNo9L-Regu"/>
              </a:rPr>
              <a:t>, or</a:t>
            </a:r>
            <a:r>
              <a:rPr lang="kk-KZ" sz="2000" b="0" i="0" u="none" strike="noStrike" baseline="0" dirty="0">
                <a:solidFill>
                  <a:srgbClr val="000000"/>
                </a:solidFill>
                <a:latin typeface="NimbusRomNo9L-Regu"/>
              </a:rPr>
              <a:t> </a:t>
            </a:r>
            <a:r>
              <a:rPr lang="en-US" sz="2000" b="0" i="0" u="none" strike="noStrike" baseline="0" dirty="0">
                <a:solidFill>
                  <a:srgbClr val="000000"/>
                </a:solidFill>
                <a:latin typeface="NimbusRomNo9L-ReguItal"/>
              </a:rPr>
              <a:t>g</a:t>
            </a:r>
            <a:r>
              <a:rPr lang="en-US" sz="2000" b="0" i="0" u="none" strike="noStrike" baseline="0" dirty="0">
                <a:solidFill>
                  <a:srgbClr val="000000"/>
                </a:solidFill>
                <a:latin typeface="NimbusRomNo9L-Regu"/>
              </a:rPr>
              <a:t>.</a:t>
            </a:r>
            <a:endParaRPr lang="kk-KZ" sz="2000" b="0" i="0" u="none" strike="noStrike" baseline="0" dirty="0">
              <a:solidFill>
                <a:srgbClr val="000000"/>
              </a:solidFill>
              <a:latin typeface="NimbusRomNo9L-Regu"/>
            </a:endParaRPr>
          </a:p>
          <a:p>
            <a:pPr algn="l"/>
            <a:endParaRPr lang="kk-KZ" sz="2000" b="0" i="0" u="none" strike="noStrike" baseline="0" dirty="0">
              <a:latin typeface="NimbusRomNo9L-Regu"/>
            </a:endParaRPr>
          </a:p>
          <a:p>
            <a:pPr algn="l"/>
            <a:endParaRPr lang="ru-RU" dirty="0"/>
          </a:p>
        </p:txBody>
      </p:sp>
      <p:pic>
        <p:nvPicPr>
          <p:cNvPr id="4" name="Рисунок 3">
            <a:extLst>
              <a:ext uri="{FF2B5EF4-FFF2-40B4-BE49-F238E27FC236}">
                <a16:creationId xmlns:a16="http://schemas.microsoft.com/office/drawing/2014/main" id="{CF5DC0A2-E312-4C47-B835-EBD1005F1231}"/>
              </a:ext>
            </a:extLst>
          </p:cNvPr>
          <p:cNvPicPr>
            <a:picLocks noChangeAspect="1"/>
          </p:cNvPicPr>
          <p:nvPr/>
        </p:nvPicPr>
        <p:blipFill>
          <a:blip r:embed="rId2"/>
          <a:stretch>
            <a:fillRect/>
          </a:stretch>
        </p:blipFill>
        <p:spPr>
          <a:xfrm>
            <a:off x="1886823" y="4659560"/>
            <a:ext cx="6174999" cy="1263068"/>
          </a:xfrm>
          <a:prstGeom prst="rect">
            <a:avLst/>
          </a:prstGeom>
        </p:spPr>
      </p:pic>
    </p:spTree>
    <p:extLst>
      <p:ext uri="{BB962C8B-B14F-4D97-AF65-F5344CB8AC3E}">
        <p14:creationId xmlns:p14="http://schemas.microsoft.com/office/powerpoint/2010/main" val="2439752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D58BFD-4AAA-4BD4-A3B3-BB91DF8DDF3B}"/>
              </a:ext>
            </a:extLst>
          </p:cNvPr>
          <p:cNvSpPr>
            <a:spLocks noGrp="1"/>
          </p:cNvSpPr>
          <p:nvPr>
            <p:ph type="title"/>
          </p:nvPr>
        </p:nvSpPr>
        <p:spPr>
          <a:xfrm>
            <a:off x="1371600" y="685800"/>
            <a:ext cx="9601200" cy="765495"/>
          </a:xfrm>
        </p:spPr>
        <p:txBody>
          <a:bodyPr/>
          <a:lstStyle/>
          <a:p>
            <a:pPr algn="ctr"/>
            <a:r>
              <a:rPr lang="en-US" dirty="0">
                <a:solidFill>
                  <a:srgbClr val="00B050"/>
                </a:solidFill>
              </a:rPr>
              <a:t>Regular expressions</a:t>
            </a:r>
            <a:endParaRPr lang="ru-RU" dirty="0">
              <a:solidFill>
                <a:srgbClr val="00B050"/>
              </a:solidFill>
            </a:endParaRPr>
          </a:p>
        </p:txBody>
      </p:sp>
      <p:sp>
        <p:nvSpPr>
          <p:cNvPr id="3" name="Объект 2">
            <a:extLst>
              <a:ext uri="{FF2B5EF4-FFF2-40B4-BE49-F238E27FC236}">
                <a16:creationId xmlns:a16="http://schemas.microsoft.com/office/drawing/2014/main" id="{20CF8875-3A2B-4876-9E84-C65465A402B3}"/>
              </a:ext>
            </a:extLst>
          </p:cNvPr>
          <p:cNvSpPr>
            <a:spLocks noGrp="1"/>
          </p:cNvSpPr>
          <p:nvPr>
            <p:ph idx="1"/>
          </p:nvPr>
        </p:nvSpPr>
        <p:spPr>
          <a:xfrm>
            <a:off x="1371600" y="2009163"/>
            <a:ext cx="9601200" cy="3888298"/>
          </a:xfrm>
        </p:spPr>
        <p:txBody>
          <a:bodyPr/>
          <a:lstStyle/>
          <a:p>
            <a:pPr algn="l"/>
            <a:r>
              <a:rPr lang="en-US" sz="1800" b="0" i="0" u="none" strike="noStrike" baseline="0" dirty="0">
                <a:solidFill>
                  <a:srgbClr val="000000"/>
                </a:solidFill>
                <a:latin typeface="NimbusRomNo9L-Regu"/>
              </a:rPr>
              <a:t>The square braces can also be used to specify what a single character </a:t>
            </a:r>
            <a:r>
              <a:rPr lang="en-US" sz="1800" b="0" i="0" u="none" strike="noStrike" baseline="0" dirty="0">
                <a:solidFill>
                  <a:srgbClr val="000000"/>
                </a:solidFill>
                <a:latin typeface="NimbusRomNo9L-ReguItal"/>
              </a:rPr>
              <a:t>cannot </a:t>
            </a:r>
            <a:r>
              <a:rPr lang="en-US" sz="1800" b="0" i="0" u="none" strike="noStrike" baseline="0" dirty="0">
                <a:solidFill>
                  <a:srgbClr val="000000"/>
                </a:solidFill>
                <a:latin typeface="NimbusRomNo9L-Regu"/>
              </a:rPr>
              <a:t>be, by use of the caret </a:t>
            </a:r>
            <a:r>
              <a:rPr lang="en-US" sz="1800" b="0" i="0" u="none" strike="noStrike" baseline="0" dirty="0">
                <a:solidFill>
                  <a:srgbClr val="000000"/>
                </a:solidFill>
                <a:latin typeface="txtt"/>
              </a:rPr>
              <a:t>^</a:t>
            </a:r>
            <a:r>
              <a:rPr lang="en-US" sz="1800" b="0" i="0" u="none" strike="noStrike" baseline="0" dirty="0">
                <a:solidFill>
                  <a:srgbClr val="000000"/>
                </a:solidFill>
                <a:latin typeface="NimbusRomNo9L-Regu"/>
              </a:rPr>
              <a:t>. </a:t>
            </a:r>
          </a:p>
          <a:p>
            <a:pPr algn="l"/>
            <a:r>
              <a:rPr lang="en-US" sz="1800" b="0" i="0" u="none" strike="noStrike" baseline="0" dirty="0">
                <a:solidFill>
                  <a:srgbClr val="000000"/>
                </a:solidFill>
                <a:latin typeface="NimbusRomNo9L-Regu"/>
              </a:rPr>
              <a:t>If the caret </a:t>
            </a:r>
            <a:r>
              <a:rPr lang="en-US" sz="1800" b="0" i="0" u="none" strike="noStrike" baseline="0" dirty="0">
                <a:solidFill>
                  <a:srgbClr val="000000"/>
                </a:solidFill>
                <a:latin typeface="txtt"/>
              </a:rPr>
              <a:t>^ </a:t>
            </a:r>
            <a:r>
              <a:rPr lang="en-US" sz="1800" b="0" i="0" u="none" strike="noStrike" baseline="0" dirty="0">
                <a:solidFill>
                  <a:srgbClr val="000000"/>
                </a:solidFill>
                <a:latin typeface="NimbusRomNo9L-Regu"/>
              </a:rPr>
              <a:t>is the first symbol after the open square brace </a:t>
            </a:r>
            <a:r>
              <a:rPr lang="en-US" sz="1800" b="0" i="0" u="none" strike="noStrike" baseline="0" dirty="0">
                <a:solidFill>
                  <a:srgbClr val="000000"/>
                </a:solidFill>
                <a:latin typeface="txtt"/>
              </a:rPr>
              <a:t>[</a:t>
            </a:r>
            <a:r>
              <a:rPr lang="en-US" sz="1800" b="0" i="0" u="none" strike="noStrike" baseline="0" dirty="0">
                <a:solidFill>
                  <a:srgbClr val="000000"/>
                </a:solidFill>
                <a:latin typeface="NimbusRomNo9L-Regu"/>
              </a:rPr>
              <a:t>, the resulting pattern is negated. For example, the pattern </a:t>
            </a:r>
            <a:r>
              <a:rPr lang="en-US" sz="1800" b="0" i="0" u="none" strike="noStrike" baseline="0" dirty="0">
                <a:solidFill>
                  <a:srgbClr val="000000"/>
                </a:solidFill>
                <a:latin typeface="txtt"/>
              </a:rPr>
              <a:t>/[^a]/ </a:t>
            </a:r>
            <a:r>
              <a:rPr lang="en-US" sz="1800" b="0" i="0" u="none" strike="noStrike" baseline="0" dirty="0">
                <a:solidFill>
                  <a:srgbClr val="000000"/>
                </a:solidFill>
                <a:latin typeface="NimbusRomNo9L-Regu"/>
              </a:rPr>
              <a:t>matches any single character (including special characters) except </a:t>
            </a:r>
            <a:r>
              <a:rPr lang="en-US" sz="1800" b="0" i="0" u="none" strike="noStrike" baseline="0" dirty="0">
                <a:solidFill>
                  <a:srgbClr val="000000"/>
                </a:solidFill>
                <a:latin typeface="NimbusRomNo9L-ReguItal"/>
              </a:rPr>
              <a:t>a</a:t>
            </a:r>
            <a:r>
              <a:rPr lang="en-US" sz="1800" b="0" i="0" u="none" strike="noStrike" baseline="0" dirty="0">
                <a:solidFill>
                  <a:srgbClr val="000000"/>
                </a:solidFill>
                <a:latin typeface="NimbusRomNo9L-Regu"/>
              </a:rPr>
              <a:t>. </a:t>
            </a:r>
          </a:p>
          <a:p>
            <a:pPr algn="l"/>
            <a:r>
              <a:rPr lang="en-US" sz="1800" b="0" i="0" u="none" strike="noStrike" baseline="0" dirty="0">
                <a:solidFill>
                  <a:srgbClr val="000000"/>
                </a:solidFill>
                <a:latin typeface="NimbusRomNo9L-Regu"/>
              </a:rPr>
              <a:t>This is only true when the caret is the first symbol after the open square brace. If it occurs anywhere else, it usually stands for a caret; Fig. </a:t>
            </a:r>
            <a:r>
              <a:rPr lang="en-US" sz="1800" b="0" i="0" u="none" strike="noStrike" baseline="0" dirty="0">
                <a:solidFill>
                  <a:srgbClr val="0000FF"/>
                </a:solidFill>
                <a:latin typeface="NimbusRomNo9L-Regu"/>
              </a:rPr>
              <a:t>2.4 </a:t>
            </a:r>
            <a:r>
              <a:rPr lang="en-US" sz="1800" b="0" i="0" u="none" strike="noStrike" baseline="0" dirty="0">
                <a:solidFill>
                  <a:srgbClr val="000000"/>
                </a:solidFill>
                <a:latin typeface="NimbusRomNo9L-Regu"/>
              </a:rPr>
              <a:t>shows some examples.</a:t>
            </a:r>
          </a:p>
          <a:p>
            <a:pPr algn="l"/>
            <a:endParaRPr lang="ru-RU" dirty="0"/>
          </a:p>
        </p:txBody>
      </p:sp>
      <p:pic>
        <p:nvPicPr>
          <p:cNvPr id="4" name="Рисунок 3">
            <a:extLst>
              <a:ext uri="{FF2B5EF4-FFF2-40B4-BE49-F238E27FC236}">
                <a16:creationId xmlns:a16="http://schemas.microsoft.com/office/drawing/2014/main" id="{F7811042-4637-4C72-9C89-9DD87855E28D}"/>
              </a:ext>
            </a:extLst>
          </p:cNvPr>
          <p:cNvPicPr>
            <a:picLocks noChangeAspect="1"/>
          </p:cNvPicPr>
          <p:nvPr/>
        </p:nvPicPr>
        <p:blipFill>
          <a:blip r:embed="rId2"/>
          <a:stretch>
            <a:fillRect/>
          </a:stretch>
        </p:blipFill>
        <p:spPr>
          <a:xfrm>
            <a:off x="1740017" y="4372936"/>
            <a:ext cx="5943600" cy="1333500"/>
          </a:xfrm>
          <a:prstGeom prst="rect">
            <a:avLst/>
          </a:prstGeom>
        </p:spPr>
      </p:pic>
    </p:spTree>
    <p:extLst>
      <p:ext uri="{BB962C8B-B14F-4D97-AF65-F5344CB8AC3E}">
        <p14:creationId xmlns:p14="http://schemas.microsoft.com/office/powerpoint/2010/main" val="779491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616573-70BF-477D-BFC2-DA8B025C0210}"/>
              </a:ext>
            </a:extLst>
          </p:cNvPr>
          <p:cNvSpPr>
            <a:spLocks noGrp="1"/>
          </p:cNvSpPr>
          <p:nvPr>
            <p:ph type="title"/>
          </p:nvPr>
        </p:nvSpPr>
        <p:spPr>
          <a:xfrm>
            <a:off x="1371600" y="685800"/>
            <a:ext cx="9601200" cy="757106"/>
          </a:xfrm>
        </p:spPr>
        <p:txBody>
          <a:bodyPr/>
          <a:lstStyle/>
          <a:p>
            <a:pPr algn="ctr"/>
            <a:r>
              <a:rPr lang="en-US" dirty="0">
                <a:solidFill>
                  <a:srgbClr val="00B050"/>
                </a:solidFill>
              </a:rPr>
              <a:t>Regular expressions</a:t>
            </a:r>
            <a:endParaRPr lang="ru-RU" dirty="0">
              <a:solidFill>
                <a:srgbClr val="00B050"/>
              </a:solidFill>
            </a:endParaRPr>
          </a:p>
        </p:txBody>
      </p:sp>
      <p:sp>
        <p:nvSpPr>
          <p:cNvPr id="3" name="Объект 2">
            <a:extLst>
              <a:ext uri="{FF2B5EF4-FFF2-40B4-BE49-F238E27FC236}">
                <a16:creationId xmlns:a16="http://schemas.microsoft.com/office/drawing/2014/main" id="{2135E3DE-5255-4A33-B2A4-450DE91CAB6F}"/>
              </a:ext>
            </a:extLst>
          </p:cNvPr>
          <p:cNvSpPr>
            <a:spLocks noGrp="1"/>
          </p:cNvSpPr>
          <p:nvPr>
            <p:ph idx="1"/>
          </p:nvPr>
        </p:nvSpPr>
        <p:spPr>
          <a:xfrm>
            <a:off x="1371600" y="1849772"/>
            <a:ext cx="9601200" cy="4322428"/>
          </a:xfrm>
        </p:spPr>
        <p:txBody>
          <a:bodyPr/>
          <a:lstStyle/>
          <a:p>
            <a:pPr algn="l"/>
            <a:r>
              <a:rPr lang="en-US" sz="1800" b="0" i="0" u="none" strike="noStrike" baseline="0" dirty="0">
                <a:solidFill>
                  <a:srgbClr val="000000"/>
                </a:solidFill>
                <a:latin typeface="NimbusRomNo9L-Regu"/>
              </a:rPr>
              <a:t>How can we talk about optional elements, like an optional </a:t>
            </a:r>
            <a:r>
              <a:rPr lang="en-US" sz="1800" b="0" i="0" u="none" strike="noStrike" baseline="0" dirty="0">
                <a:solidFill>
                  <a:srgbClr val="000000"/>
                </a:solidFill>
                <a:latin typeface="NimbusRomNo9L-ReguItal"/>
              </a:rPr>
              <a:t>s </a:t>
            </a:r>
            <a:r>
              <a:rPr lang="en-US" sz="1800" b="0" i="0" u="none" strike="noStrike" baseline="0" dirty="0">
                <a:solidFill>
                  <a:srgbClr val="000000"/>
                </a:solidFill>
                <a:latin typeface="NimbusRomNo9L-Regu"/>
              </a:rPr>
              <a:t>in </a:t>
            </a:r>
            <a:r>
              <a:rPr lang="en-US" sz="1800" b="0" i="0" u="none" strike="noStrike" baseline="0" dirty="0">
                <a:solidFill>
                  <a:srgbClr val="000000"/>
                </a:solidFill>
                <a:latin typeface="NimbusRomNo9L-ReguItal"/>
              </a:rPr>
              <a:t>woodchuck </a:t>
            </a:r>
            <a:r>
              <a:rPr lang="en-US" sz="1800" b="0" i="0" u="none" strike="noStrike" baseline="0" dirty="0">
                <a:solidFill>
                  <a:srgbClr val="000000"/>
                </a:solidFill>
                <a:latin typeface="NimbusRomNo9L-Regu"/>
              </a:rPr>
              <a:t>and </a:t>
            </a:r>
            <a:r>
              <a:rPr lang="en-US" sz="1800" b="0" i="0" u="none" strike="noStrike" baseline="0" dirty="0">
                <a:solidFill>
                  <a:srgbClr val="000000"/>
                </a:solidFill>
                <a:latin typeface="NimbusRomNo9L-ReguItal"/>
              </a:rPr>
              <a:t>woodchucks</a:t>
            </a:r>
            <a:r>
              <a:rPr lang="en-US" sz="1800" b="0" i="0" u="none" strike="noStrike" baseline="0" dirty="0">
                <a:solidFill>
                  <a:srgbClr val="000000"/>
                </a:solidFill>
                <a:latin typeface="NimbusRomNo9L-Regu"/>
              </a:rPr>
              <a:t>? We can’t use the square brackets, because while they allow us to say “s or S”, they don’t allow us to say “s or nothing”. For this we use the question mark </a:t>
            </a:r>
            <a:r>
              <a:rPr lang="en-US" sz="1800" b="0" i="0" u="none" strike="noStrike" baseline="0" dirty="0">
                <a:solidFill>
                  <a:srgbClr val="000000"/>
                </a:solidFill>
                <a:latin typeface="txtt"/>
              </a:rPr>
              <a:t>/?/</a:t>
            </a:r>
            <a:r>
              <a:rPr lang="en-US" sz="1800" b="0" i="0" u="none" strike="noStrike" baseline="0" dirty="0">
                <a:solidFill>
                  <a:srgbClr val="000000"/>
                </a:solidFill>
                <a:latin typeface="NimbusRomNo9L-Regu"/>
              </a:rPr>
              <a:t>, which means “the preceding character or nothing”, as shown in Fig. </a:t>
            </a:r>
            <a:r>
              <a:rPr lang="en-US" sz="1800" b="0" i="0" u="none" strike="noStrike" baseline="0" dirty="0">
                <a:solidFill>
                  <a:srgbClr val="0000FF"/>
                </a:solidFill>
                <a:latin typeface="NimbusRomNo9L-Regu"/>
              </a:rPr>
              <a:t>2.5</a:t>
            </a:r>
            <a:r>
              <a:rPr lang="en-US" sz="1800" b="0" i="0" u="none" strike="noStrike" baseline="0" dirty="0">
                <a:solidFill>
                  <a:srgbClr val="000000"/>
                </a:solidFill>
                <a:latin typeface="NimbusRomNo9L-Regu"/>
              </a:rPr>
              <a:t>.</a:t>
            </a:r>
          </a:p>
          <a:p>
            <a:pPr algn="l"/>
            <a:endParaRPr lang="ru-RU" dirty="0"/>
          </a:p>
        </p:txBody>
      </p:sp>
      <p:pic>
        <p:nvPicPr>
          <p:cNvPr id="4" name="Рисунок 3">
            <a:extLst>
              <a:ext uri="{FF2B5EF4-FFF2-40B4-BE49-F238E27FC236}">
                <a16:creationId xmlns:a16="http://schemas.microsoft.com/office/drawing/2014/main" id="{C10BFB9F-D5AB-4439-B1AB-AFEBDD39E15F}"/>
              </a:ext>
            </a:extLst>
          </p:cNvPr>
          <p:cNvPicPr>
            <a:picLocks noChangeAspect="1"/>
          </p:cNvPicPr>
          <p:nvPr/>
        </p:nvPicPr>
        <p:blipFill>
          <a:blip r:embed="rId2"/>
          <a:stretch>
            <a:fillRect/>
          </a:stretch>
        </p:blipFill>
        <p:spPr>
          <a:xfrm>
            <a:off x="1809401" y="3191836"/>
            <a:ext cx="7493990" cy="1039489"/>
          </a:xfrm>
          <a:prstGeom prst="rect">
            <a:avLst/>
          </a:prstGeom>
        </p:spPr>
      </p:pic>
    </p:spTree>
    <p:extLst>
      <p:ext uri="{BB962C8B-B14F-4D97-AF65-F5344CB8AC3E}">
        <p14:creationId xmlns:p14="http://schemas.microsoft.com/office/powerpoint/2010/main" val="35554491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259DB35-74C3-4446-BFA8-37F0709C704E}"/>
              </a:ext>
            </a:extLst>
          </p:cNvPr>
          <p:cNvSpPr>
            <a:spLocks noGrp="1"/>
          </p:cNvSpPr>
          <p:nvPr>
            <p:ph type="title"/>
          </p:nvPr>
        </p:nvSpPr>
        <p:spPr>
          <a:xfrm>
            <a:off x="1371600" y="685800"/>
            <a:ext cx="9601200" cy="790662"/>
          </a:xfrm>
        </p:spPr>
        <p:txBody>
          <a:bodyPr/>
          <a:lstStyle/>
          <a:p>
            <a:pPr algn="ctr"/>
            <a:r>
              <a:rPr lang="en-US" dirty="0">
                <a:solidFill>
                  <a:srgbClr val="00B050"/>
                </a:solidFill>
              </a:rPr>
              <a:t>Regular expressions</a:t>
            </a:r>
            <a:endParaRPr lang="ru-RU" dirty="0">
              <a:solidFill>
                <a:srgbClr val="00B050"/>
              </a:solidFill>
            </a:endParaRPr>
          </a:p>
        </p:txBody>
      </p:sp>
      <p:sp>
        <p:nvSpPr>
          <p:cNvPr id="3" name="Объект 2">
            <a:extLst>
              <a:ext uri="{FF2B5EF4-FFF2-40B4-BE49-F238E27FC236}">
                <a16:creationId xmlns:a16="http://schemas.microsoft.com/office/drawing/2014/main" id="{D42A746C-5C74-4E3A-9677-14E666D8727F}"/>
              </a:ext>
            </a:extLst>
          </p:cNvPr>
          <p:cNvSpPr>
            <a:spLocks noGrp="1"/>
          </p:cNvSpPr>
          <p:nvPr>
            <p:ph idx="1"/>
          </p:nvPr>
        </p:nvSpPr>
        <p:spPr>
          <a:xfrm>
            <a:off x="1295400" y="1858161"/>
            <a:ext cx="9601200" cy="4198689"/>
          </a:xfrm>
        </p:spPr>
        <p:txBody>
          <a:bodyPr/>
          <a:lstStyle/>
          <a:p>
            <a:pPr algn="l"/>
            <a:r>
              <a:rPr lang="en-US" sz="1800" b="0" i="0" u="none" strike="noStrike" baseline="0" dirty="0">
                <a:latin typeface="NimbusRomNo9L-Regu"/>
              </a:rPr>
              <a:t>We can think of the question mark as meaning “zero or one instances of the previous character”. That is, it’s a way of specifying how many of something that we want, something that is very important in regular expressions. For example, consider the language of certain sheep, which consists of strings that look like the following:</a:t>
            </a:r>
          </a:p>
          <a:p>
            <a:pPr algn="l"/>
            <a:r>
              <a:rPr lang="en-US" sz="1800" b="0" i="0" u="none" strike="noStrike" baseline="0" dirty="0">
                <a:latin typeface="NimbusRomNo9L-Regu"/>
              </a:rPr>
              <a:t>baa!</a:t>
            </a:r>
          </a:p>
          <a:p>
            <a:pPr algn="l"/>
            <a:r>
              <a:rPr lang="en-US" sz="1800" b="0" i="0" u="none" strike="noStrike" baseline="0" dirty="0" err="1">
                <a:latin typeface="NimbusRomNo9L-Regu"/>
              </a:rPr>
              <a:t>baaa</a:t>
            </a:r>
            <a:r>
              <a:rPr lang="en-US" sz="1800" b="0" i="0" u="none" strike="noStrike" baseline="0" dirty="0">
                <a:latin typeface="NimbusRomNo9L-Regu"/>
              </a:rPr>
              <a:t>!</a:t>
            </a:r>
          </a:p>
          <a:p>
            <a:pPr algn="l"/>
            <a:r>
              <a:rPr lang="en-US" sz="1800" b="0" i="0" u="none" strike="noStrike" baseline="0" dirty="0" err="1">
                <a:latin typeface="NimbusRomNo9L-Regu"/>
              </a:rPr>
              <a:t>baaaa</a:t>
            </a:r>
            <a:r>
              <a:rPr lang="en-US" sz="1800" b="0" i="0" u="none" strike="noStrike" baseline="0" dirty="0">
                <a:latin typeface="NimbusRomNo9L-Regu"/>
              </a:rPr>
              <a:t>!</a:t>
            </a:r>
          </a:p>
          <a:p>
            <a:pPr algn="l"/>
            <a:r>
              <a:rPr lang="en-US" sz="1800" b="0" i="0" u="none" strike="noStrike" baseline="0" dirty="0" err="1">
                <a:latin typeface="NimbusRomNo9L-Regu"/>
              </a:rPr>
              <a:t>baaaaa</a:t>
            </a:r>
            <a:r>
              <a:rPr lang="en-US" sz="1800" b="0" i="0" u="none" strike="noStrike" baseline="0" dirty="0">
                <a:latin typeface="NimbusRomNo9L-Regu"/>
              </a:rPr>
              <a:t>!</a:t>
            </a:r>
          </a:p>
          <a:p>
            <a:pPr algn="l"/>
            <a:r>
              <a:rPr lang="ru-RU" sz="1800" b="0" i="0" u="none" strike="noStrike" baseline="0" dirty="0">
                <a:latin typeface="NimbusRomNo9L-Regu"/>
              </a:rPr>
              <a:t>. . .</a:t>
            </a:r>
            <a:endParaRPr lang="en-US" sz="1800" dirty="0">
              <a:latin typeface="NimbusRomNo9L-Regu"/>
            </a:endParaRPr>
          </a:p>
          <a:p>
            <a:pPr algn="l"/>
            <a:endParaRPr lang="ru-RU" dirty="0"/>
          </a:p>
        </p:txBody>
      </p:sp>
    </p:spTree>
    <p:extLst>
      <p:ext uri="{BB962C8B-B14F-4D97-AF65-F5344CB8AC3E}">
        <p14:creationId xmlns:p14="http://schemas.microsoft.com/office/powerpoint/2010/main" val="2766146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9D2F2B5-ADFC-40E2-8A29-D7CD094742CF}"/>
              </a:ext>
            </a:extLst>
          </p:cNvPr>
          <p:cNvSpPr>
            <a:spLocks noGrp="1"/>
          </p:cNvSpPr>
          <p:nvPr>
            <p:ph type="title"/>
          </p:nvPr>
        </p:nvSpPr>
        <p:spPr>
          <a:xfrm>
            <a:off x="1371600" y="685800"/>
            <a:ext cx="9601200" cy="773884"/>
          </a:xfrm>
        </p:spPr>
        <p:txBody>
          <a:bodyPr>
            <a:normAutofit/>
          </a:bodyPr>
          <a:lstStyle/>
          <a:p>
            <a:pPr algn="ctr"/>
            <a:r>
              <a:rPr lang="en-US" dirty="0">
                <a:solidFill>
                  <a:srgbClr val="00B050"/>
                </a:solidFill>
              </a:rPr>
              <a:t>Regular expressions</a:t>
            </a:r>
            <a:endParaRPr lang="ru-RU" dirty="0"/>
          </a:p>
        </p:txBody>
      </p:sp>
      <p:sp>
        <p:nvSpPr>
          <p:cNvPr id="3" name="Объект 2">
            <a:extLst>
              <a:ext uri="{FF2B5EF4-FFF2-40B4-BE49-F238E27FC236}">
                <a16:creationId xmlns:a16="http://schemas.microsoft.com/office/drawing/2014/main" id="{7470CEF4-B1E4-4278-91F0-FE1421E4CC29}"/>
              </a:ext>
            </a:extLst>
          </p:cNvPr>
          <p:cNvSpPr>
            <a:spLocks noGrp="1"/>
          </p:cNvSpPr>
          <p:nvPr>
            <p:ph idx="1"/>
          </p:nvPr>
        </p:nvSpPr>
        <p:spPr>
          <a:xfrm>
            <a:off x="1371600" y="1807826"/>
            <a:ext cx="9601200" cy="4207079"/>
          </a:xfrm>
        </p:spPr>
        <p:txBody>
          <a:bodyPr>
            <a:normAutofit/>
          </a:bodyPr>
          <a:lstStyle/>
          <a:p>
            <a:pPr algn="l"/>
            <a:r>
              <a:rPr lang="en-US" sz="1800" b="0" i="0" u="none" strike="noStrike" baseline="0" dirty="0">
                <a:solidFill>
                  <a:srgbClr val="000000"/>
                </a:solidFill>
                <a:latin typeface="NimbusRomNo9L-Regu"/>
              </a:rPr>
              <a:t>This language consists of strings with a </a:t>
            </a:r>
            <a:r>
              <a:rPr lang="en-US" sz="1800" b="0" i="0" u="none" strike="noStrike" baseline="0" dirty="0">
                <a:solidFill>
                  <a:srgbClr val="000000"/>
                </a:solidFill>
                <a:latin typeface="NimbusRomNo9L-ReguItal"/>
              </a:rPr>
              <a:t>b</a:t>
            </a:r>
            <a:r>
              <a:rPr lang="en-US" sz="1800" b="0" i="0" u="none" strike="noStrike" baseline="0" dirty="0">
                <a:solidFill>
                  <a:srgbClr val="000000"/>
                </a:solidFill>
                <a:latin typeface="NimbusRomNo9L-Regu"/>
              </a:rPr>
              <a:t>, followed by at least two </a:t>
            </a:r>
            <a:r>
              <a:rPr lang="en-US" sz="1800" b="0" i="0" u="none" strike="noStrike" baseline="0" dirty="0">
                <a:solidFill>
                  <a:srgbClr val="000000"/>
                </a:solidFill>
                <a:latin typeface="NimbusRomNo9L-ReguItal"/>
              </a:rPr>
              <a:t>a</a:t>
            </a:r>
            <a:r>
              <a:rPr lang="en-US" sz="1800" b="0" i="0" u="none" strike="noStrike" baseline="0" dirty="0">
                <a:solidFill>
                  <a:srgbClr val="000000"/>
                </a:solidFill>
                <a:latin typeface="NimbusRomNo9L-Regu"/>
              </a:rPr>
              <a:t>’s, followed by an exclamation point. The set of operators that allows us to say things like </a:t>
            </a:r>
            <a:r>
              <a:rPr lang="en-US" sz="1800" b="0" i="0" u="none" strike="noStrike" baseline="0" dirty="0">
                <a:solidFill>
                  <a:srgbClr val="0070C0"/>
                </a:solidFill>
                <a:latin typeface="NimbusRomNo9L-Regu"/>
              </a:rPr>
              <a:t>“some number of </a:t>
            </a:r>
            <a:r>
              <a:rPr lang="en-US" sz="1800" b="0" i="0" u="none" strike="noStrike" baseline="0" dirty="0">
                <a:solidFill>
                  <a:srgbClr val="0070C0"/>
                </a:solidFill>
                <a:latin typeface="NimbusRomNo9L-ReguItal"/>
              </a:rPr>
              <a:t>a</a:t>
            </a:r>
            <a:r>
              <a:rPr lang="en-US" sz="1800" b="0" i="0" u="none" strike="noStrike" baseline="0" dirty="0">
                <a:solidFill>
                  <a:srgbClr val="0070C0"/>
                </a:solidFill>
                <a:latin typeface="NimbusRomNo9L-Regu"/>
              </a:rPr>
              <a:t>s”</a:t>
            </a:r>
            <a:r>
              <a:rPr lang="en-US" sz="1800" b="0" i="0" u="none" strike="noStrike" baseline="0" dirty="0">
                <a:solidFill>
                  <a:srgbClr val="000000"/>
                </a:solidFill>
                <a:latin typeface="NimbusRomNo9L-Regu"/>
              </a:rPr>
              <a:t> are based on the asterisk or </a:t>
            </a:r>
            <a:r>
              <a:rPr lang="en-US" sz="1800" b="0" i="0" u="none" strike="noStrike" baseline="0" dirty="0">
                <a:solidFill>
                  <a:srgbClr val="000000"/>
                </a:solidFill>
                <a:latin typeface="txtt"/>
              </a:rPr>
              <a:t>*</a:t>
            </a:r>
            <a:r>
              <a:rPr lang="en-US" sz="1800" b="0" i="0" u="none" strike="noStrike" baseline="0" dirty="0">
                <a:solidFill>
                  <a:srgbClr val="000000"/>
                </a:solidFill>
                <a:latin typeface="NimbusRomNo9L-Regu"/>
              </a:rPr>
              <a:t>, commonly called the </a:t>
            </a:r>
            <a:r>
              <a:rPr lang="en-US" sz="1800" b="0" i="0" u="none" strike="noStrike" baseline="0" dirty="0">
                <a:solidFill>
                  <a:srgbClr val="000000"/>
                </a:solidFill>
                <a:latin typeface="NimbusRomNo9L-Medi"/>
              </a:rPr>
              <a:t>Kleene * </a:t>
            </a:r>
            <a:r>
              <a:rPr lang="en-US" sz="1800" b="0" i="0" u="none" strike="noStrike" baseline="0" dirty="0">
                <a:solidFill>
                  <a:srgbClr val="000000"/>
                </a:solidFill>
                <a:latin typeface="NimbusRomNo9L-Regu"/>
              </a:rPr>
              <a:t>(generally pronounced “</a:t>
            </a:r>
            <a:r>
              <a:rPr lang="en-US" sz="1800" b="0" i="0" u="none" strike="noStrike" baseline="0" dirty="0" err="1">
                <a:solidFill>
                  <a:srgbClr val="000000"/>
                </a:solidFill>
                <a:latin typeface="NimbusRomNo9L-Regu"/>
              </a:rPr>
              <a:t>cleany</a:t>
            </a:r>
            <a:r>
              <a:rPr lang="en-US" sz="1800" b="0" i="0" u="none" strike="noStrike" baseline="0" dirty="0">
                <a:solidFill>
                  <a:srgbClr val="000000"/>
                </a:solidFill>
                <a:latin typeface="NimbusRomNo9L-Regu"/>
              </a:rPr>
              <a:t> star”). The Kleene star means “zero or more occurrences of the immediately previous character or regular expression”. So </a:t>
            </a:r>
            <a:r>
              <a:rPr lang="en-US" sz="1800" b="0" i="0" u="none" strike="noStrike" baseline="0" dirty="0">
                <a:solidFill>
                  <a:srgbClr val="000000"/>
                </a:solidFill>
                <a:latin typeface="txtt"/>
              </a:rPr>
              <a:t>/a*/ </a:t>
            </a:r>
            <a:r>
              <a:rPr lang="en-US" sz="1800" b="0" i="0" u="none" strike="noStrike" baseline="0" dirty="0">
                <a:solidFill>
                  <a:srgbClr val="000000"/>
                </a:solidFill>
                <a:latin typeface="NimbusRomNo9L-Regu"/>
              </a:rPr>
              <a:t>means “any string of zero or more </a:t>
            </a:r>
            <a:r>
              <a:rPr lang="en-US" sz="1800" b="0" i="0" u="none" strike="noStrike" baseline="0" dirty="0">
                <a:solidFill>
                  <a:srgbClr val="000000"/>
                </a:solidFill>
                <a:latin typeface="NimbusRomNo9L-ReguItal"/>
              </a:rPr>
              <a:t>a</a:t>
            </a:r>
            <a:r>
              <a:rPr lang="en-US" sz="1800" b="0" i="0" u="none" strike="noStrike" baseline="0" dirty="0">
                <a:solidFill>
                  <a:srgbClr val="000000"/>
                </a:solidFill>
                <a:latin typeface="NimbusRomNo9L-Regu"/>
              </a:rPr>
              <a:t>s”. This will match </a:t>
            </a:r>
            <a:r>
              <a:rPr lang="en-US" sz="1800" b="0" i="0" u="none" strike="noStrike" baseline="0" dirty="0">
                <a:solidFill>
                  <a:srgbClr val="000000"/>
                </a:solidFill>
                <a:latin typeface="NimbusRomNo9L-ReguItal"/>
              </a:rPr>
              <a:t>a </a:t>
            </a:r>
            <a:r>
              <a:rPr lang="en-US" sz="1800" b="0" i="0" u="none" strike="noStrike" baseline="0" dirty="0">
                <a:solidFill>
                  <a:srgbClr val="000000"/>
                </a:solidFill>
                <a:latin typeface="NimbusRomNo9L-Regu"/>
              </a:rPr>
              <a:t>or </a:t>
            </a:r>
            <a:r>
              <a:rPr lang="en-US" sz="1800" b="0" i="0" u="none" strike="noStrike" baseline="0" dirty="0" err="1">
                <a:solidFill>
                  <a:srgbClr val="000000"/>
                </a:solidFill>
                <a:latin typeface="NimbusRomNo9L-ReguItal"/>
              </a:rPr>
              <a:t>aaaaaa</a:t>
            </a:r>
            <a:r>
              <a:rPr lang="en-US" sz="1800" b="0" i="0" u="none" strike="noStrike" baseline="0" dirty="0">
                <a:solidFill>
                  <a:srgbClr val="000000"/>
                </a:solidFill>
                <a:latin typeface="NimbusRomNo9L-Regu"/>
              </a:rPr>
              <a:t>, but it will also match </a:t>
            </a:r>
            <a:r>
              <a:rPr lang="en-US" sz="1800" b="0" i="0" u="none" strike="noStrike" baseline="0" dirty="0">
                <a:solidFill>
                  <a:srgbClr val="000000"/>
                </a:solidFill>
                <a:latin typeface="NimbusRomNo9L-ReguItal"/>
              </a:rPr>
              <a:t>Off Minor </a:t>
            </a:r>
            <a:r>
              <a:rPr lang="en-US" sz="1800" b="0" i="0" u="none" strike="noStrike" baseline="0" dirty="0">
                <a:solidFill>
                  <a:srgbClr val="000000"/>
                </a:solidFill>
                <a:latin typeface="NimbusRomNo9L-Regu"/>
              </a:rPr>
              <a:t>since the string </a:t>
            </a:r>
            <a:r>
              <a:rPr lang="en-US" sz="1800" b="0" i="0" u="none" strike="noStrike" baseline="0" dirty="0">
                <a:solidFill>
                  <a:srgbClr val="000000"/>
                </a:solidFill>
                <a:latin typeface="NimbusRomNo9L-ReguItal"/>
              </a:rPr>
              <a:t>Off Minor </a:t>
            </a:r>
            <a:r>
              <a:rPr lang="en-US" sz="1800" b="0" i="0" u="none" strike="noStrike" baseline="0" dirty="0">
                <a:solidFill>
                  <a:srgbClr val="000000"/>
                </a:solidFill>
                <a:latin typeface="NimbusRomNo9L-Regu"/>
              </a:rPr>
              <a:t>has zero </a:t>
            </a:r>
            <a:r>
              <a:rPr lang="en-US" sz="1800" b="0" i="0" u="none" strike="noStrike" baseline="0" dirty="0">
                <a:solidFill>
                  <a:srgbClr val="000000"/>
                </a:solidFill>
                <a:latin typeface="NimbusRomNo9L-ReguItal"/>
              </a:rPr>
              <a:t>a</a:t>
            </a:r>
            <a:r>
              <a:rPr lang="en-US" sz="1800" b="0" i="0" u="none" strike="noStrike" baseline="0" dirty="0">
                <a:solidFill>
                  <a:srgbClr val="000000"/>
                </a:solidFill>
                <a:latin typeface="NimbusRomNo9L-Regu"/>
              </a:rPr>
              <a:t>’s. So the regular expression for matching one or more </a:t>
            </a:r>
            <a:r>
              <a:rPr lang="en-US" sz="1800" b="0" i="0" u="none" strike="noStrike" baseline="0" dirty="0">
                <a:solidFill>
                  <a:srgbClr val="000000"/>
                </a:solidFill>
                <a:latin typeface="NimbusRomNo9L-ReguItal"/>
              </a:rPr>
              <a:t>a </a:t>
            </a:r>
            <a:r>
              <a:rPr lang="en-US" sz="1800" b="0" i="0" u="none" strike="noStrike" baseline="0" dirty="0">
                <a:solidFill>
                  <a:srgbClr val="000000"/>
                </a:solidFill>
                <a:latin typeface="NimbusRomNo9L-Regu"/>
              </a:rPr>
              <a:t>is </a:t>
            </a:r>
            <a:r>
              <a:rPr lang="en-US" sz="1800" b="0" i="0" u="none" strike="noStrike" baseline="0" dirty="0">
                <a:solidFill>
                  <a:srgbClr val="000000"/>
                </a:solidFill>
                <a:latin typeface="txtt"/>
              </a:rPr>
              <a:t>/aa*/</a:t>
            </a:r>
            <a:r>
              <a:rPr lang="en-US" sz="1800" b="0" i="0" u="none" strike="noStrike" baseline="0" dirty="0">
                <a:solidFill>
                  <a:srgbClr val="000000"/>
                </a:solidFill>
                <a:latin typeface="NimbusRomNo9L-Regu"/>
              </a:rPr>
              <a:t>, meaning one </a:t>
            </a:r>
            <a:r>
              <a:rPr lang="en-US" sz="1800" b="0" i="0" u="none" strike="noStrike" baseline="0" dirty="0">
                <a:solidFill>
                  <a:srgbClr val="000000"/>
                </a:solidFill>
                <a:latin typeface="NimbusRomNo9L-ReguItal"/>
              </a:rPr>
              <a:t>a </a:t>
            </a:r>
            <a:r>
              <a:rPr lang="en-US" sz="1800" b="0" i="0" u="none" strike="noStrike" baseline="0" dirty="0">
                <a:solidFill>
                  <a:srgbClr val="000000"/>
                </a:solidFill>
                <a:latin typeface="NimbusRomNo9L-Regu"/>
              </a:rPr>
              <a:t>followed by zero or more </a:t>
            </a:r>
            <a:r>
              <a:rPr lang="en-US" sz="1800" b="0" i="0" u="none" strike="noStrike" baseline="0" dirty="0">
                <a:solidFill>
                  <a:srgbClr val="000000"/>
                </a:solidFill>
                <a:latin typeface="NimbusRomNo9L-ReguItal"/>
              </a:rPr>
              <a:t>a</a:t>
            </a:r>
            <a:r>
              <a:rPr lang="en-US" sz="1800" b="0" i="0" u="none" strike="noStrike" baseline="0" dirty="0">
                <a:solidFill>
                  <a:srgbClr val="000000"/>
                </a:solidFill>
                <a:latin typeface="NimbusRomNo9L-Regu"/>
              </a:rPr>
              <a:t>s. </a:t>
            </a:r>
          </a:p>
          <a:p>
            <a:pPr algn="l"/>
            <a:r>
              <a:rPr lang="en-US" sz="1800" b="0" i="0" u="none" strike="noStrike" baseline="0" dirty="0">
                <a:solidFill>
                  <a:srgbClr val="000000"/>
                </a:solidFill>
                <a:latin typeface="NimbusRomNo9L-Regu"/>
              </a:rPr>
              <a:t>More complex patterns can also be repeated. So </a:t>
            </a:r>
            <a:r>
              <a:rPr lang="en-US" sz="1800" b="0" i="0" u="none" strike="noStrike" baseline="0" dirty="0">
                <a:solidFill>
                  <a:srgbClr val="000000"/>
                </a:solidFill>
                <a:latin typeface="txtt"/>
              </a:rPr>
              <a:t>/[ab]*/ </a:t>
            </a:r>
            <a:r>
              <a:rPr lang="en-US" sz="1800" b="0" i="0" u="none" strike="noStrike" baseline="0" dirty="0">
                <a:solidFill>
                  <a:srgbClr val="000000"/>
                </a:solidFill>
                <a:latin typeface="NimbusRomNo9L-Regu"/>
              </a:rPr>
              <a:t>means </a:t>
            </a:r>
            <a:r>
              <a:rPr lang="en-US" sz="1800" b="0" i="0" u="none" strike="noStrike" baseline="0" dirty="0">
                <a:solidFill>
                  <a:srgbClr val="0070C0"/>
                </a:solidFill>
                <a:latin typeface="NimbusRomNo9L-Regu"/>
              </a:rPr>
              <a:t>“zero or more </a:t>
            </a:r>
            <a:r>
              <a:rPr lang="en-US" sz="1800" b="0" i="0" u="none" strike="noStrike" baseline="0" dirty="0">
                <a:solidFill>
                  <a:srgbClr val="0070C0"/>
                </a:solidFill>
                <a:latin typeface="NimbusRomNo9L-ReguItal"/>
              </a:rPr>
              <a:t>a</a:t>
            </a:r>
            <a:r>
              <a:rPr lang="en-US" sz="1800" b="0" i="0" u="none" strike="noStrike" baseline="0" dirty="0">
                <a:solidFill>
                  <a:srgbClr val="0070C0"/>
                </a:solidFill>
                <a:latin typeface="NimbusRomNo9L-Regu"/>
              </a:rPr>
              <a:t>’s or </a:t>
            </a:r>
            <a:r>
              <a:rPr lang="en-US" sz="1800" b="0" i="0" u="none" strike="noStrike" baseline="0" dirty="0">
                <a:solidFill>
                  <a:srgbClr val="0070C0"/>
                </a:solidFill>
                <a:latin typeface="NimbusRomNo9L-ReguItal"/>
              </a:rPr>
              <a:t>b</a:t>
            </a:r>
            <a:r>
              <a:rPr lang="en-US" sz="1800" b="0" i="0" u="none" strike="noStrike" baseline="0" dirty="0">
                <a:solidFill>
                  <a:srgbClr val="0070C0"/>
                </a:solidFill>
                <a:latin typeface="NimbusRomNo9L-Regu"/>
              </a:rPr>
              <a:t>’s” </a:t>
            </a:r>
            <a:r>
              <a:rPr lang="en-US" sz="1800" b="0" i="0" u="none" strike="noStrike" baseline="0" dirty="0">
                <a:solidFill>
                  <a:srgbClr val="000000"/>
                </a:solidFill>
                <a:latin typeface="NimbusRomNo9L-Regu"/>
              </a:rPr>
              <a:t>(not “zero or more right square braces”). This will match strings like </a:t>
            </a:r>
            <a:r>
              <a:rPr lang="en-US" sz="1800" b="0" i="0" u="none" strike="noStrike" baseline="0" dirty="0" err="1">
                <a:solidFill>
                  <a:srgbClr val="000000"/>
                </a:solidFill>
                <a:latin typeface="NimbusRomNo9L-ReguItal"/>
              </a:rPr>
              <a:t>aaaa</a:t>
            </a:r>
            <a:r>
              <a:rPr lang="en-US" sz="1800" b="0" i="0" u="none" strike="noStrike" baseline="0" dirty="0">
                <a:solidFill>
                  <a:srgbClr val="000000"/>
                </a:solidFill>
                <a:latin typeface="NimbusRomNo9L-ReguItal"/>
              </a:rPr>
              <a:t> </a:t>
            </a:r>
            <a:r>
              <a:rPr lang="en-US" sz="1800" b="0" i="0" u="none" strike="noStrike" baseline="0" dirty="0">
                <a:solidFill>
                  <a:srgbClr val="000000"/>
                </a:solidFill>
                <a:latin typeface="NimbusRomNo9L-Regu"/>
              </a:rPr>
              <a:t>or </a:t>
            </a:r>
            <a:r>
              <a:rPr lang="en-US" sz="1800" b="0" i="0" u="none" strike="noStrike" baseline="0" dirty="0" err="1">
                <a:solidFill>
                  <a:srgbClr val="000000"/>
                </a:solidFill>
                <a:latin typeface="NimbusRomNo9L-ReguItal"/>
              </a:rPr>
              <a:t>ababab</a:t>
            </a:r>
            <a:r>
              <a:rPr lang="en-US" sz="1800" b="0" i="0" u="none" strike="noStrike" baseline="0" dirty="0">
                <a:solidFill>
                  <a:srgbClr val="000000"/>
                </a:solidFill>
                <a:latin typeface="NimbusRomNo9L-ReguItal"/>
              </a:rPr>
              <a:t> </a:t>
            </a:r>
            <a:r>
              <a:rPr lang="en-US" sz="1800" b="0" i="0" u="none" strike="noStrike" baseline="0" dirty="0">
                <a:solidFill>
                  <a:srgbClr val="000000"/>
                </a:solidFill>
                <a:latin typeface="NimbusRomNo9L-Regu"/>
              </a:rPr>
              <a:t>or </a:t>
            </a:r>
            <a:r>
              <a:rPr lang="en-US" sz="1800" b="0" i="0" u="none" strike="noStrike" baseline="0" dirty="0" err="1">
                <a:solidFill>
                  <a:srgbClr val="000000"/>
                </a:solidFill>
                <a:latin typeface="NimbusRomNo9L-ReguItal"/>
              </a:rPr>
              <a:t>bbbb</a:t>
            </a:r>
            <a:r>
              <a:rPr lang="en-US" sz="1800" b="0" i="0" u="none" strike="noStrike" baseline="0" dirty="0">
                <a:solidFill>
                  <a:srgbClr val="000000"/>
                </a:solidFill>
                <a:latin typeface="NimbusRomNo9L-Regu"/>
              </a:rPr>
              <a:t>.</a:t>
            </a:r>
          </a:p>
          <a:p>
            <a:pPr algn="l"/>
            <a:r>
              <a:rPr lang="en-US" sz="1800" b="0" i="0" u="none" strike="noStrike" baseline="0" dirty="0">
                <a:latin typeface="NimbusRomNo9L-Regu"/>
              </a:rPr>
              <a:t>For specifying multiple digits (useful for finding prices) we can extend </a:t>
            </a:r>
            <a:r>
              <a:rPr lang="en-US" sz="1800" b="0" i="0" u="none" strike="noStrike" baseline="0" dirty="0">
                <a:latin typeface="txtt"/>
              </a:rPr>
              <a:t>/[0-9]/</a:t>
            </a:r>
            <a:r>
              <a:rPr lang="en-US" sz="1800" b="0" i="0" u="none" strike="noStrike" baseline="0" dirty="0">
                <a:latin typeface="NimbusRomNo9L-Regu"/>
              </a:rPr>
              <a:t>, the regular expression for a single digit. An integer (a string of digits) is thus </a:t>
            </a:r>
            <a:r>
              <a:rPr lang="en-US" sz="1800" b="0" i="0" u="none" strike="noStrike" baseline="0" dirty="0">
                <a:latin typeface="txtt"/>
              </a:rPr>
              <a:t>/[0-9][0-9]*/</a:t>
            </a:r>
            <a:r>
              <a:rPr lang="en-US" sz="1800" b="0" i="0" u="none" strike="noStrike" baseline="0" dirty="0">
                <a:latin typeface="NimbusRomNo9L-Regu"/>
              </a:rPr>
              <a:t>. </a:t>
            </a:r>
            <a:endParaRPr lang="ru-RU" dirty="0"/>
          </a:p>
        </p:txBody>
      </p:sp>
    </p:spTree>
    <p:extLst>
      <p:ext uri="{BB962C8B-B14F-4D97-AF65-F5344CB8AC3E}">
        <p14:creationId xmlns:p14="http://schemas.microsoft.com/office/powerpoint/2010/main" val="5958515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749744-5CDD-4883-9486-62CC9A08A1F7}"/>
              </a:ext>
            </a:extLst>
          </p:cNvPr>
          <p:cNvSpPr>
            <a:spLocks noGrp="1"/>
          </p:cNvSpPr>
          <p:nvPr>
            <p:ph type="title"/>
          </p:nvPr>
        </p:nvSpPr>
        <p:spPr>
          <a:xfrm>
            <a:off x="1371600" y="425742"/>
            <a:ext cx="9601200" cy="740328"/>
          </a:xfrm>
        </p:spPr>
        <p:txBody>
          <a:bodyPr/>
          <a:lstStyle/>
          <a:p>
            <a:pPr algn="ctr"/>
            <a:r>
              <a:rPr lang="en-US" dirty="0">
                <a:solidFill>
                  <a:srgbClr val="00B050"/>
                </a:solidFill>
              </a:rPr>
              <a:t>Regular expressions</a:t>
            </a:r>
            <a:endParaRPr lang="ru-RU" dirty="0">
              <a:solidFill>
                <a:srgbClr val="00B050"/>
              </a:solidFill>
            </a:endParaRPr>
          </a:p>
        </p:txBody>
      </p:sp>
      <p:sp>
        <p:nvSpPr>
          <p:cNvPr id="3" name="Объект 2">
            <a:extLst>
              <a:ext uri="{FF2B5EF4-FFF2-40B4-BE49-F238E27FC236}">
                <a16:creationId xmlns:a16="http://schemas.microsoft.com/office/drawing/2014/main" id="{C3E72192-A5AF-43E1-A9C5-2AE21626EE6E}"/>
              </a:ext>
            </a:extLst>
          </p:cNvPr>
          <p:cNvSpPr>
            <a:spLocks noGrp="1"/>
          </p:cNvSpPr>
          <p:nvPr>
            <p:ph idx="1"/>
          </p:nvPr>
        </p:nvSpPr>
        <p:spPr>
          <a:xfrm>
            <a:off x="1371600" y="1638299"/>
            <a:ext cx="9601200" cy="4351439"/>
          </a:xfrm>
        </p:spPr>
        <p:txBody>
          <a:bodyPr/>
          <a:lstStyle/>
          <a:p>
            <a:pPr algn="l"/>
            <a:r>
              <a:rPr lang="en-US" sz="1800" b="0" i="0" u="none" strike="noStrike" baseline="0" dirty="0">
                <a:solidFill>
                  <a:srgbClr val="000000"/>
                </a:solidFill>
                <a:latin typeface="NimbusRomNo9L-Regu"/>
              </a:rPr>
              <a:t>Sometimes it’s annoying to have to write the regular expression for digits twice, so there is a shorter way to specify “at least one” of some character. </a:t>
            </a:r>
          </a:p>
          <a:p>
            <a:pPr algn="l"/>
            <a:r>
              <a:rPr lang="en-US" sz="1800" b="0" i="0" u="none" strike="noStrike" baseline="0" dirty="0">
                <a:solidFill>
                  <a:srgbClr val="000000"/>
                </a:solidFill>
                <a:latin typeface="NimbusRomNo9L-Regu"/>
              </a:rPr>
              <a:t>This is the </a:t>
            </a:r>
            <a:r>
              <a:rPr lang="en-US" sz="1800" b="0" i="0" u="none" strike="noStrike" baseline="0" dirty="0">
                <a:solidFill>
                  <a:srgbClr val="000000"/>
                </a:solidFill>
                <a:latin typeface="NimbusRomNo9L-Medi"/>
              </a:rPr>
              <a:t>Kleene +</a:t>
            </a:r>
            <a:r>
              <a:rPr lang="en-US" sz="1800" b="0" i="0" u="none" strike="noStrike" baseline="0" dirty="0">
                <a:solidFill>
                  <a:srgbClr val="000000"/>
                </a:solidFill>
                <a:latin typeface="NimbusRomNo9L-Regu"/>
              </a:rPr>
              <a:t>, which means “one or more occurrences of the immediately preceding character or regular expression”. Thus, the expression </a:t>
            </a:r>
            <a:r>
              <a:rPr lang="en-US" sz="1800" b="0" i="0" u="none" strike="noStrike" baseline="0" dirty="0">
                <a:solidFill>
                  <a:srgbClr val="000000"/>
                </a:solidFill>
                <a:latin typeface="txtt"/>
              </a:rPr>
              <a:t>/[0-9]+/ </a:t>
            </a:r>
            <a:r>
              <a:rPr lang="en-US" sz="1800" b="0" i="0" u="none" strike="noStrike" baseline="0" dirty="0">
                <a:solidFill>
                  <a:srgbClr val="000000"/>
                </a:solidFill>
                <a:latin typeface="NimbusRomNo9L-Regu"/>
              </a:rPr>
              <a:t>is the normal way to specify “a sequence of digits”. </a:t>
            </a:r>
          </a:p>
          <a:p>
            <a:pPr algn="l"/>
            <a:r>
              <a:rPr lang="en-US" sz="1800" b="0" i="0" u="none" strike="noStrike" baseline="0" dirty="0">
                <a:solidFill>
                  <a:srgbClr val="000000"/>
                </a:solidFill>
                <a:latin typeface="NimbusRomNo9L-Regu"/>
              </a:rPr>
              <a:t>There are thus two ways to specify the sheep language: </a:t>
            </a:r>
            <a:r>
              <a:rPr lang="en-US" sz="1800" b="0" i="0" u="none" strike="noStrike" baseline="0" dirty="0">
                <a:solidFill>
                  <a:srgbClr val="000000"/>
                </a:solidFill>
                <a:latin typeface="txtt"/>
              </a:rPr>
              <a:t>/</a:t>
            </a:r>
            <a:r>
              <a:rPr lang="en-US" sz="1800" b="0" i="0" u="none" strike="noStrike" baseline="0" dirty="0" err="1">
                <a:solidFill>
                  <a:srgbClr val="000000"/>
                </a:solidFill>
                <a:latin typeface="txtt"/>
              </a:rPr>
              <a:t>baaa</a:t>
            </a:r>
            <a:r>
              <a:rPr lang="en-US" sz="1800" b="0" i="0" u="none" strike="noStrike" baseline="0" dirty="0">
                <a:solidFill>
                  <a:srgbClr val="000000"/>
                </a:solidFill>
                <a:latin typeface="txtt"/>
              </a:rPr>
              <a:t>*!/ </a:t>
            </a:r>
            <a:r>
              <a:rPr lang="en-US" sz="1800" b="0" i="0" u="none" strike="noStrike" baseline="0" dirty="0">
                <a:solidFill>
                  <a:srgbClr val="000000"/>
                </a:solidFill>
                <a:latin typeface="NimbusRomNo9L-Regu"/>
              </a:rPr>
              <a:t>or </a:t>
            </a:r>
            <a:r>
              <a:rPr lang="en-US" sz="1800" b="0" i="0" u="none" strike="noStrike" baseline="0" dirty="0">
                <a:solidFill>
                  <a:srgbClr val="000000"/>
                </a:solidFill>
                <a:latin typeface="txtt"/>
              </a:rPr>
              <a:t>/baa+!/</a:t>
            </a:r>
            <a:r>
              <a:rPr lang="en-US" sz="1800" b="0" i="0" u="none" strike="noStrike" baseline="0" dirty="0">
                <a:solidFill>
                  <a:srgbClr val="000000"/>
                </a:solidFill>
                <a:latin typeface="NimbusRomNo9L-Regu"/>
              </a:rPr>
              <a:t>.</a:t>
            </a:r>
          </a:p>
          <a:p>
            <a:pPr algn="l"/>
            <a:r>
              <a:rPr lang="en-US" sz="1800" b="0" i="0" u="none" strike="noStrike" baseline="0" dirty="0">
                <a:solidFill>
                  <a:srgbClr val="000000"/>
                </a:solidFill>
                <a:latin typeface="NimbusRomNo9L-Regu"/>
              </a:rPr>
              <a:t>One very important special character is the period (</a:t>
            </a:r>
            <a:r>
              <a:rPr lang="en-US" sz="1800" b="0" i="0" u="none" strike="noStrike" baseline="0" dirty="0">
                <a:solidFill>
                  <a:srgbClr val="000000"/>
                </a:solidFill>
                <a:latin typeface="txtt"/>
              </a:rPr>
              <a:t>/./</a:t>
            </a:r>
            <a:r>
              <a:rPr lang="en-US" sz="1800" b="0" i="0" u="none" strike="noStrike" baseline="0" dirty="0">
                <a:solidFill>
                  <a:srgbClr val="000000"/>
                </a:solidFill>
                <a:latin typeface="NimbusRomNo9L-Regu"/>
              </a:rPr>
              <a:t>), a </a:t>
            </a:r>
            <a:r>
              <a:rPr lang="en-US" sz="1800" b="0" i="0" u="none" strike="noStrike" baseline="0" dirty="0">
                <a:solidFill>
                  <a:srgbClr val="000000"/>
                </a:solidFill>
                <a:latin typeface="NimbusRomNo9L-Medi"/>
              </a:rPr>
              <a:t>wildcard </a:t>
            </a:r>
            <a:r>
              <a:rPr lang="en-US" sz="1800" b="0" i="0" u="none" strike="noStrike" baseline="0" dirty="0">
                <a:solidFill>
                  <a:srgbClr val="000000"/>
                </a:solidFill>
                <a:latin typeface="NimbusRomNo9L-Regu"/>
              </a:rPr>
              <a:t>expression that matches any single character (</a:t>
            </a:r>
            <a:r>
              <a:rPr lang="en-US" sz="1800" b="0" i="0" u="none" strike="noStrike" baseline="0" dirty="0">
                <a:solidFill>
                  <a:srgbClr val="000000"/>
                </a:solidFill>
                <a:latin typeface="NimbusRomNo9L-ReguItal"/>
              </a:rPr>
              <a:t>except </a:t>
            </a:r>
            <a:r>
              <a:rPr lang="en-US" sz="1800" b="0" i="0" u="none" strike="noStrike" baseline="0" dirty="0">
                <a:solidFill>
                  <a:srgbClr val="000000"/>
                </a:solidFill>
                <a:latin typeface="NimbusRomNo9L-Regu"/>
              </a:rPr>
              <a:t>a carriage return), as shown in Fig. </a:t>
            </a:r>
            <a:r>
              <a:rPr lang="en-US" sz="1800" b="0" i="0" u="none" strike="noStrike" baseline="0" dirty="0">
                <a:solidFill>
                  <a:srgbClr val="0000FF"/>
                </a:solidFill>
                <a:latin typeface="NimbusRomNo9L-Regu"/>
              </a:rPr>
              <a:t>2.6</a:t>
            </a:r>
            <a:r>
              <a:rPr lang="en-US" sz="1800" b="0" i="0" u="none" strike="noStrike" baseline="0" dirty="0">
                <a:solidFill>
                  <a:srgbClr val="000000"/>
                </a:solidFill>
                <a:latin typeface="NimbusRomNo9L-Regu"/>
              </a:rPr>
              <a:t>.</a:t>
            </a:r>
          </a:p>
          <a:p>
            <a:pPr algn="l"/>
            <a:endParaRPr lang="ru-RU" dirty="0"/>
          </a:p>
        </p:txBody>
      </p:sp>
      <p:pic>
        <p:nvPicPr>
          <p:cNvPr id="4" name="Рисунок 3">
            <a:extLst>
              <a:ext uri="{FF2B5EF4-FFF2-40B4-BE49-F238E27FC236}">
                <a16:creationId xmlns:a16="http://schemas.microsoft.com/office/drawing/2014/main" id="{1F4B4698-4BE9-42F3-9E19-A26496BCA782}"/>
              </a:ext>
            </a:extLst>
          </p:cNvPr>
          <p:cNvPicPr>
            <a:picLocks noChangeAspect="1"/>
          </p:cNvPicPr>
          <p:nvPr/>
        </p:nvPicPr>
        <p:blipFill>
          <a:blip r:embed="rId2"/>
          <a:stretch>
            <a:fillRect/>
          </a:stretch>
        </p:blipFill>
        <p:spPr>
          <a:xfrm>
            <a:off x="1691605" y="4484571"/>
            <a:ext cx="6883402" cy="892772"/>
          </a:xfrm>
          <a:prstGeom prst="rect">
            <a:avLst/>
          </a:prstGeom>
        </p:spPr>
      </p:pic>
    </p:spTree>
    <p:extLst>
      <p:ext uri="{BB962C8B-B14F-4D97-AF65-F5344CB8AC3E}">
        <p14:creationId xmlns:p14="http://schemas.microsoft.com/office/powerpoint/2010/main" val="5015023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1EB14A-6506-40F5-BAAA-5C789051FC59}"/>
              </a:ext>
            </a:extLst>
          </p:cNvPr>
          <p:cNvSpPr>
            <a:spLocks noGrp="1"/>
          </p:cNvSpPr>
          <p:nvPr>
            <p:ph type="title"/>
          </p:nvPr>
        </p:nvSpPr>
        <p:spPr>
          <a:xfrm>
            <a:off x="1371600" y="685800"/>
            <a:ext cx="9601200" cy="824218"/>
          </a:xfrm>
        </p:spPr>
        <p:txBody>
          <a:bodyPr/>
          <a:lstStyle/>
          <a:p>
            <a:pPr algn="ctr"/>
            <a:r>
              <a:rPr lang="en-US" dirty="0">
                <a:solidFill>
                  <a:srgbClr val="00B050"/>
                </a:solidFill>
              </a:rPr>
              <a:t>Regular expressions</a:t>
            </a:r>
            <a:endParaRPr lang="ru-RU" dirty="0">
              <a:solidFill>
                <a:srgbClr val="00B050"/>
              </a:solidFill>
            </a:endParaRPr>
          </a:p>
        </p:txBody>
      </p:sp>
      <p:sp>
        <p:nvSpPr>
          <p:cNvPr id="3" name="Объект 2">
            <a:extLst>
              <a:ext uri="{FF2B5EF4-FFF2-40B4-BE49-F238E27FC236}">
                <a16:creationId xmlns:a16="http://schemas.microsoft.com/office/drawing/2014/main" id="{91417DDC-9BC5-4C31-B157-338900975812}"/>
              </a:ext>
            </a:extLst>
          </p:cNvPr>
          <p:cNvSpPr>
            <a:spLocks noGrp="1"/>
          </p:cNvSpPr>
          <p:nvPr>
            <p:ph idx="1"/>
          </p:nvPr>
        </p:nvSpPr>
        <p:spPr>
          <a:xfrm>
            <a:off x="1371600" y="2009164"/>
            <a:ext cx="9601200" cy="3581400"/>
          </a:xfrm>
        </p:spPr>
        <p:txBody>
          <a:bodyPr>
            <a:normAutofit lnSpcReduction="10000"/>
          </a:bodyPr>
          <a:lstStyle/>
          <a:p>
            <a:pPr algn="l"/>
            <a:r>
              <a:rPr lang="en-US" sz="1800" b="0" i="0" u="none" strike="noStrike" baseline="0" dirty="0">
                <a:latin typeface="NimbusRomNo9L-Regu"/>
              </a:rPr>
              <a:t>The wildcard is often used together with the Kleene star to mean “any string of characters”. For example, suppose we want to find any line in which a particular word, for example, </a:t>
            </a:r>
            <a:r>
              <a:rPr lang="en-US" sz="1800" b="0" i="0" u="none" strike="noStrike" baseline="0" dirty="0">
                <a:latin typeface="NimbusRomNo9L-ReguItal"/>
              </a:rPr>
              <a:t>aardvark</a:t>
            </a:r>
            <a:r>
              <a:rPr lang="en-US" sz="1800" b="0" i="0" u="none" strike="noStrike" baseline="0" dirty="0">
                <a:latin typeface="NimbusRomNo9L-Regu"/>
              </a:rPr>
              <a:t>, appears twice. We can specify this with the regular expression </a:t>
            </a:r>
            <a:r>
              <a:rPr lang="en-US" sz="1800" b="0" i="0" u="none" strike="noStrike" baseline="0" dirty="0">
                <a:latin typeface="txtt"/>
              </a:rPr>
              <a:t>/aardvark.*aardvark/</a:t>
            </a:r>
            <a:r>
              <a:rPr lang="en-US" sz="1800" b="0" i="0" u="none" strike="noStrike" baseline="0" dirty="0">
                <a:latin typeface="NimbusRomNo9L-Regu"/>
              </a:rPr>
              <a:t>.</a:t>
            </a:r>
          </a:p>
          <a:p>
            <a:pPr algn="l"/>
            <a:r>
              <a:rPr lang="en-US" sz="1800" b="0" i="0" u="none" strike="noStrike" baseline="0" dirty="0">
                <a:latin typeface="NimbusRomNo9L-Medi"/>
              </a:rPr>
              <a:t>Anchors </a:t>
            </a:r>
            <a:r>
              <a:rPr lang="en-US" sz="1800" b="0" i="0" u="none" strike="noStrike" baseline="0" dirty="0">
                <a:latin typeface="NimbusRomNo9L-Regu"/>
              </a:rPr>
              <a:t>are special characters that anchor regular expressions to particular places in a string. The most common anchors are the caret </a:t>
            </a:r>
            <a:r>
              <a:rPr lang="en-US" sz="1800" b="0" i="0" u="none" strike="noStrike" baseline="0" dirty="0">
                <a:latin typeface="txtt"/>
              </a:rPr>
              <a:t>^ </a:t>
            </a:r>
            <a:r>
              <a:rPr lang="en-US" sz="1800" b="0" i="0" u="none" strike="noStrike" baseline="0" dirty="0">
                <a:latin typeface="NimbusRomNo9L-Regu"/>
              </a:rPr>
              <a:t>and the dollar sign </a:t>
            </a:r>
            <a:r>
              <a:rPr lang="en-US" sz="1800" b="0" i="0" u="none" strike="noStrike" baseline="0" dirty="0">
                <a:latin typeface="txtt"/>
              </a:rPr>
              <a:t>$</a:t>
            </a:r>
            <a:r>
              <a:rPr lang="en-US" sz="1800" b="0" i="0" u="none" strike="noStrike" baseline="0" dirty="0">
                <a:latin typeface="NimbusRomNo9L-Regu"/>
              </a:rPr>
              <a:t>. </a:t>
            </a:r>
          </a:p>
          <a:p>
            <a:pPr algn="l"/>
            <a:r>
              <a:rPr lang="en-US" sz="1800" b="0" i="0" u="none" strike="noStrike" baseline="0" dirty="0">
                <a:latin typeface="NimbusRomNo9L-Regu"/>
              </a:rPr>
              <a:t>The caret </a:t>
            </a:r>
            <a:r>
              <a:rPr lang="en-US" sz="1800" b="0" i="0" u="none" strike="noStrike" baseline="0" dirty="0">
                <a:latin typeface="txtt"/>
              </a:rPr>
              <a:t>^ </a:t>
            </a:r>
            <a:r>
              <a:rPr lang="en-US" sz="1800" b="0" i="0" u="none" strike="noStrike" baseline="0" dirty="0">
                <a:latin typeface="NimbusRomNo9L-Regu"/>
              </a:rPr>
              <a:t>matches the start of a line. The pattern </a:t>
            </a:r>
            <a:r>
              <a:rPr lang="en-US" sz="1800" b="0" i="0" u="none" strike="noStrike" baseline="0" dirty="0">
                <a:latin typeface="txtt"/>
              </a:rPr>
              <a:t>/^The/ </a:t>
            </a:r>
            <a:r>
              <a:rPr lang="en-US" sz="1800" b="0" i="0" u="none" strike="noStrike" baseline="0" dirty="0">
                <a:latin typeface="NimbusRomNo9L-Regu"/>
              </a:rPr>
              <a:t>matches the word </a:t>
            </a:r>
            <a:r>
              <a:rPr lang="en-US" sz="1800" b="0" i="0" u="none" strike="noStrike" baseline="0" dirty="0">
                <a:latin typeface="NimbusRomNo9L-ReguItal"/>
              </a:rPr>
              <a:t>The </a:t>
            </a:r>
            <a:r>
              <a:rPr lang="en-US" sz="1800" b="0" i="0" u="none" strike="noStrike" baseline="0" dirty="0">
                <a:latin typeface="NimbusRomNo9L-Regu"/>
              </a:rPr>
              <a:t>only at the start of a line. Thus, the caret </a:t>
            </a:r>
            <a:r>
              <a:rPr lang="en-US" sz="1800" b="0" i="0" u="none" strike="noStrike" baseline="0" dirty="0">
                <a:latin typeface="txtt"/>
              </a:rPr>
              <a:t>^ </a:t>
            </a:r>
            <a:r>
              <a:rPr lang="en-US" sz="1800" b="0" i="0" u="none" strike="noStrike" baseline="0" dirty="0">
                <a:latin typeface="NimbusRomNo9L-Regu"/>
              </a:rPr>
              <a:t>has three uses: to match the start of a line, to indicate a negation inside of square brackets, and just to mean a caret. </a:t>
            </a:r>
          </a:p>
          <a:p>
            <a:pPr algn="l"/>
            <a:r>
              <a:rPr lang="en-US" sz="1800" b="0" i="0" u="none" strike="noStrike" baseline="0" dirty="0">
                <a:latin typeface="NimbusRomNo9L-Regu"/>
              </a:rPr>
              <a:t>The dollar sign </a:t>
            </a:r>
            <a:r>
              <a:rPr lang="en-US" sz="1800" b="0" i="0" u="none" strike="noStrike" baseline="0" dirty="0">
                <a:latin typeface="txtt"/>
              </a:rPr>
              <a:t>$ </a:t>
            </a:r>
            <a:r>
              <a:rPr lang="en-US" sz="1800" b="0" i="0" u="none" strike="noStrike" baseline="0" dirty="0">
                <a:latin typeface="NimbusRomNo9L-Regu"/>
              </a:rPr>
              <a:t>matches the end of a line. So the pattern </a:t>
            </a:r>
            <a:r>
              <a:rPr lang="en-US" sz="1800" b="0" i="0" u="none" strike="noStrike" baseline="0" dirty="0">
                <a:latin typeface="txtt"/>
              </a:rPr>
              <a:t>$ </a:t>
            </a:r>
            <a:r>
              <a:rPr lang="en-US" sz="1800" b="0" i="0" u="none" strike="noStrike" baseline="0" dirty="0">
                <a:latin typeface="NimbusRomNo9L-Regu"/>
              </a:rPr>
              <a:t>is a useful pattern for matching a space at the end of a line, and </a:t>
            </a:r>
            <a:r>
              <a:rPr lang="en-US" sz="1800" b="0" i="0" u="none" strike="noStrike" baseline="0" dirty="0">
                <a:latin typeface="txtt"/>
              </a:rPr>
              <a:t>/^The dog\.$/ </a:t>
            </a:r>
            <a:r>
              <a:rPr lang="en-US" sz="1800" b="0" i="0" u="none" strike="noStrike" baseline="0" dirty="0">
                <a:latin typeface="NimbusRomNo9L-Regu"/>
              </a:rPr>
              <a:t>matches a line that contains only the phrase </a:t>
            </a:r>
            <a:r>
              <a:rPr lang="en-US" sz="1800" b="0" i="0" u="none" strike="noStrike" baseline="0" dirty="0">
                <a:latin typeface="NimbusRomNo9L-ReguItal"/>
              </a:rPr>
              <a:t>The dog. </a:t>
            </a:r>
            <a:r>
              <a:rPr lang="en-US" sz="1800" b="0" i="0" u="none" strike="noStrike" baseline="0" dirty="0">
                <a:latin typeface="NimbusRomNo9L-Regu"/>
              </a:rPr>
              <a:t>(We have to use the backslash here since we want the </a:t>
            </a:r>
            <a:r>
              <a:rPr lang="en-US" sz="1800" b="0" i="0" u="none" strike="noStrike" baseline="0" dirty="0">
                <a:latin typeface="txtt"/>
              </a:rPr>
              <a:t>. </a:t>
            </a:r>
            <a:r>
              <a:rPr lang="en-US" sz="1800" b="0" i="0" u="none" strike="noStrike" baseline="0" dirty="0">
                <a:latin typeface="NimbusRomNo9L-Regu"/>
              </a:rPr>
              <a:t>to mean “period” and not the wildcard.)</a:t>
            </a:r>
            <a:endParaRPr lang="ru-RU" dirty="0"/>
          </a:p>
        </p:txBody>
      </p:sp>
    </p:spTree>
    <p:extLst>
      <p:ext uri="{BB962C8B-B14F-4D97-AF65-F5344CB8AC3E}">
        <p14:creationId xmlns:p14="http://schemas.microsoft.com/office/powerpoint/2010/main" val="3045459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1D69B74-38EC-4D5D-BDF0-31F2831E5A81}"/>
              </a:ext>
            </a:extLst>
          </p:cNvPr>
          <p:cNvSpPr>
            <a:spLocks noGrp="1"/>
          </p:cNvSpPr>
          <p:nvPr>
            <p:ph type="title"/>
          </p:nvPr>
        </p:nvSpPr>
        <p:spPr>
          <a:xfrm>
            <a:off x="1371600" y="620436"/>
            <a:ext cx="9601200" cy="740328"/>
          </a:xfrm>
        </p:spPr>
        <p:txBody>
          <a:bodyPr/>
          <a:lstStyle/>
          <a:p>
            <a:pPr algn="ctr"/>
            <a:r>
              <a:rPr lang="en-US" b="1" dirty="0">
                <a:solidFill>
                  <a:srgbClr val="00B050"/>
                </a:solidFill>
              </a:rPr>
              <a:t>NLP</a:t>
            </a:r>
            <a:endParaRPr lang="ru-RU" b="1" dirty="0">
              <a:solidFill>
                <a:srgbClr val="00B050"/>
              </a:solidFill>
            </a:endParaRPr>
          </a:p>
        </p:txBody>
      </p:sp>
      <p:sp>
        <p:nvSpPr>
          <p:cNvPr id="3" name="Объект 2">
            <a:extLst>
              <a:ext uri="{FF2B5EF4-FFF2-40B4-BE49-F238E27FC236}">
                <a16:creationId xmlns:a16="http://schemas.microsoft.com/office/drawing/2014/main" id="{D0E5A5E4-FBC5-4C0B-AB77-FE82608FD2C7}"/>
              </a:ext>
            </a:extLst>
          </p:cNvPr>
          <p:cNvSpPr>
            <a:spLocks noGrp="1"/>
          </p:cNvSpPr>
          <p:nvPr>
            <p:ph idx="1"/>
          </p:nvPr>
        </p:nvSpPr>
        <p:spPr>
          <a:xfrm>
            <a:off x="1371599" y="1715548"/>
            <a:ext cx="9777369" cy="4400026"/>
          </a:xfrm>
        </p:spPr>
        <p:txBody>
          <a:bodyPr>
            <a:normAutofit/>
          </a:bodyPr>
          <a:lstStyle/>
          <a:p>
            <a:pPr algn="l"/>
            <a:r>
              <a:rPr lang="en-US" sz="1800" b="0" i="0" u="none" strike="noStrike" baseline="0" dirty="0">
                <a:latin typeface="Times-Roman"/>
              </a:rPr>
              <a:t>Natural language processing (NLP) can be defined as the automatic (or semi-automatic) processing of human language.</a:t>
            </a:r>
          </a:p>
          <a:p>
            <a:pPr algn="l"/>
            <a:r>
              <a:rPr lang="en-US" sz="1800" b="0" i="0" u="none" strike="noStrike" baseline="0" dirty="0">
                <a:latin typeface="Times-Roman"/>
              </a:rPr>
              <a:t>NLP is sometimes contrasted with “computational linguistics”, with NLP being thought of as more applied. Nowadays, alternative terms are often preferred, like “Language Technology” or “Language Engineering</a:t>
            </a:r>
            <a:r>
              <a:rPr lang="en-US" sz="1800" dirty="0">
                <a:latin typeface="Times-Roman"/>
              </a:rPr>
              <a:t>”</a:t>
            </a:r>
            <a:r>
              <a:rPr lang="en-US" sz="1800" b="0" i="0" u="none" strike="noStrike" baseline="0" dirty="0">
                <a:latin typeface="Times-Roman"/>
              </a:rPr>
              <a:t>. </a:t>
            </a:r>
          </a:p>
          <a:p>
            <a:pPr algn="l"/>
            <a:r>
              <a:rPr lang="en-US" sz="1800" b="0" i="0" u="none" strike="noStrike" baseline="0" dirty="0">
                <a:latin typeface="Times-Roman"/>
              </a:rPr>
              <a:t>Language is often used in contrast with speech (e.g., Speech and Language Technology).</a:t>
            </a:r>
          </a:p>
          <a:p>
            <a:pPr algn="l"/>
            <a:r>
              <a:rPr lang="en-US" sz="1800" b="0" i="0" u="none" strike="noStrike" baseline="0" dirty="0">
                <a:latin typeface="Times-Roman"/>
              </a:rPr>
              <a:t>NLP is essentially multidisciplinary: it is closely related to linguistics. It also has links to research in cognitive science, psychology, philosophy and </a:t>
            </a:r>
            <a:r>
              <a:rPr lang="en-US" sz="1800" b="0" i="0" u="none" strike="noStrike" baseline="0" dirty="0" err="1">
                <a:latin typeface="Times-Roman"/>
              </a:rPr>
              <a:t>maths</a:t>
            </a:r>
            <a:r>
              <a:rPr lang="en-US" sz="1800" b="0" i="0" u="none" strike="noStrike" baseline="0" dirty="0">
                <a:latin typeface="Times-Roman"/>
              </a:rPr>
              <a:t> (especially logic). Within computer science, it relates to formal language theory, compiler techniques, theorem proving, machine learning and human-computer interaction. </a:t>
            </a:r>
          </a:p>
          <a:p>
            <a:pPr algn="l"/>
            <a:r>
              <a:rPr lang="en-US" sz="1800" b="0" i="0" u="none" strike="noStrike" baseline="0" dirty="0">
                <a:latin typeface="Times-Roman"/>
              </a:rPr>
              <a:t>Of course it is also related to AI, though nowadays it's not generally thought of as part of AI.</a:t>
            </a:r>
            <a:endParaRPr lang="ru-RU" dirty="0"/>
          </a:p>
        </p:txBody>
      </p:sp>
    </p:spTree>
    <p:extLst>
      <p:ext uri="{BB962C8B-B14F-4D97-AF65-F5344CB8AC3E}">
        <p14:creationId xmlns:p14="http://schemas.microsoft.com/office/powerpoint/2010/main" val="20525573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8F4183F-CF0B-44A3-A192-C0D7CB597ABD}"/>
              </a:ext>
            </a:extLst>
          </p:cNvPr>
          <p:cNvSpPr>
            <a:spLocks noGrp="1"/>
          </p:cNvSpPr>
          <p:nvPr>
            <p:ph type="title"/>
          </p:nvPr>
        </p:nvSpPr>
        <p:spPr>
          <a:xfrm>
            <a:off x="1421934" y="2686050"/>
            <a:ext cx="9601200" cy="1485900"/>
          </a:xfrm>
        </p:spPr>
        <p:txBody>
          <a:bodyPr>
            <a:normAutofit/>
          </a:bodyPr>
          <a:lstStyle/>
          <a:p>
            <a:pPr algn="ctr"/>
            <a:r>
              <a:rPr lang="en-US" sz="6000" dirty="0"/>
              <a:t>Thanks for attention!</a:t>
            </a:r>
            <a:endParaRPr lang="ru-RU" sz="6000" dirty="0"/>
          </a:p>
        </p:txBody>
      </p:sp>
    </p:spTree>
    <p:extLst>
      <p:ext uri="{BB962C8B-B14F-4D97-AF65-F5344CB8AC3E}">
        <p14:creationId xmlns:p14="http://schemas.microsoft.com/office/powerpoint/2010/main" val="229018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965D57-572D-4528-A1E4-02A09FEAC676}"/>
              </a:ext>
            </a:extLst>
          </p:cNvPr>
          <p:cNvSpPr>
            <a:spLocks noGrp="1"/>
          </p:cNvSpPr>
          <p:nvPr>
            <p:ph type="title"/>
          </p:nvPr>
        </p:nvSpPr>
        <p:spPr>
          <a:xfrm>
            <a:off x="1371599" y="375408"/>
            <a:ext cx="9601200" cy="782273"/>
          </a:xfrm>
        </p:spPr>
        <p:txBody>
          <a:bodyPr>
            <a:normAutofit/>
          </a:bodyPr>
          <a:lstStyle/>
          <a:p>
            <a:pPr algn="ctr"/>
            <a:r>
              <a:rPr lang="en-US" b="1" i="0" u="none" strike="noStrike" baseline="0" dirty="0">
                <a:solidFill>
                  <a:srgbClr val="00B050"/>
                </a:solidFill>
                <a:latin typeface="Times-Bold~2b"/>
              </a:rPr>
              <a:t>NLP applications</a:t>
            </a:r>
            <a:endParaRPr lang="ru-RU" dirty="0">
              <a:solidFill>
                <a:srgbClr val="00B050"/>
              </a:solidFill>
            </a:endParaRPr>
          </a:p>
        </p:txBody>
      </p:sp>
      <p:sp>
        <p:nvSpPr>
          <p:cNvPr id="3" name="Объект 2">
            <a:extLst>
              <a:ext uri="{FF2B5EF4-FFF2-40B4-BE49-F238E27FC236}">
                <a16:creationId xmlns:a16="http://schemas.microsoft.com/office/drawing/2014/main" id="{D0F0E7B4-DB47-412F-8BAE-876F2C498355}"/>
              </a:ext>
            </a:extLst>
          </p:cNvPr>
          <p:cNvSpPr>
            <a:spLocks noGrp="1"/>
          </p:cNvSpPr>
          <p:nvPr>
            <p:ph idx="1"/>
          </p:nvPr>
        </p:nvSpPr>
        <p:spPr>
          <a:xfrm>
            <a:off x="1371599" y="1598101"/>
            <a:ext cx="9886427" cy="4802699"/>
          </a:xfrm>
        </p:spPr>
        <p:txBody>
          <a:bodyPr>
            <a:normAutofit fontScale="85000" lnSpcReduction="10000"/>
          </a:bodyPr>
          <a:lstStyle/>
          <a:p>
            <a:pPr marL="0" indent="0" algn="l">
              <a:buNone/>
            </a:pPr>
            <a:r>
              <a:rPr lang="en-US" sz="1800" b="0" i="0" u="none" strike="noStrike" baseline="0" dirty="0">
                <a:latin typeface="Times-Roman"/>
              </a:rPr>
              <a:t>The following list is not complete, but useful systems have been built for:</a:t>
            </a:r>
          </a:p>
          <a:p>
            <a:pPr algn="l"/>
            <a:r>
              <a:rPr lang="en-US" sz="1800" b="0" i="0" u="none" strike="noStrike" baseline="0" dirty="0">
                <a:latin typeface="CMSY10"/>
              </a:rPr>
              <a:t> </a:t>
            </a:r>
            <a:r>
              <a:rPr lang="en-US" sz="1800" b="0" i="0" u="none" strike="noStrike" baseline="0" dirty="0">
                <a:latin typeface="Times-Roman"/>
              </a:rPr>
              <a:t>spelling and grammar checking</a:t>
            </a:r>
          </a:p>
          <a:p>
            <a:pPr algn="l"/>
            <a:r>
              <a:rPr lang="en-US" sz="1800" b="0" i="0" u="none" strike="noStrike" baseline="0" dirty="0">
                <a:latin typeface="CMSY10"/>
              </a:rPr>
              <a:t> </a:t>
            </a:r>
            <a:r>
              <a:rPr lang="en-US" sz="1800" b="0" i="0" u="none" strike="noStrike" baseline="0" dirty="0">
                <a:latin typeface="Times-Roman"/>
              </a:rPr>
              <a:t>optical character recognition (OCR)</a:t>
            </a:r>
          </a:p>
          <a:p>
            <a:pPr algn="l"/>
            <a:r>
              <a:rPr lang="en-US" sz="1800" b="0" i="0" u="none" strike="noStrike" baseline="0" dirty="0">
                <a:latin typeface="CMSY10"/>
              </a:rPr>
              <a:t> </a:t>
            </a:r>
            <a:r>
              <a:rPr lang="en-US" sz="1800" b="0" i="0" u="none" strike="noStrike" baseline="0" dirty="0">
                <a:latin typeface="Times-Roman"/>
              </a:rPr>
              <a:t>screen readers for blind and partially sighted users</a:t>
            </a:r>
          </a:p>
          <a:p>
            <a:pPr algn="l"/>
            <a:r>
              <a:rPr lang="en-US" sz="1800" b="0" i="0" u="none" strike="noStrike" baseline="0" dirty="0">
                <a:latin typeface="CMSY10"/>
              </a:rPr>
              <a:t> </a:t>
            </a:r>
            <a:r>
              <a:rPr lang="en-US" sz="1800" b="0" i="0" u="none" strike="noStrike" baseline="0" dirty="0">
                <a:latin typeface="Times-Roman"/>
              </a:rPr>
              <a:t>augmentative and alternative communication (i.e., systems to aid people who have difficulty communicating because of disability)</a:t>
            </a:r>
          </a:p>
          <a:p>
            <a:pPr algn="l"/>
            <a:r>
              <a:rPr lang="en-US" sz="1800" b="0" i="0" u="none" strike="noStrike" baseline="0" dirty="0">
                <a:latin typeface="CMSY10"/>
              </a:rPr>
              <a:t> </a:t>
            </a:r>
            <a:r>
              <a:rPr lang="en-US" sz="1800" b="0" i="0" u="none" strike="noStrike" baseline="0" dirty="0">
                <a:latin typeface="Times-Roman"/>
              </a:rPr>
              <a:t>machine aided translation (i.e., systems which help a human translator, e.g., by storing translations of phrases and providing online dictionaries integrated with word processors, etc</a:t>
            </a:r>
            <a:r>
              <a:rPr lang="en-US" sz="1800" dirty="0">
                <a:latin typeface="Times-Roman"/>
              </a:rPr>
              <a:t>.</a:t>
            </a:r>
            <a:r>
              <a:rPr lang="en-US" sz="1800" b="0" i="0" u="none" strike="noStrike" baseline="0" dirty="0">
                <a:latin typeface="Times-Roman"/>
              </a:rPr>
              <a:t>)</a:t>
            </a:r>
          </a:p>
          <a:p>
            <a:pPr algn="l"/>
            <a:r>
              <a:rPr lang="en-US" sz="1800" b="0" i="0" u="none" strike="noStrike" baseline="0" dirty="0">
                <a:latin typeface="CMSY10"/>
              </a:rPr>
              <a:t> </a:t>
            </a:r>
            <a:r>
              <a:rPr lang="en-US" sz="1800" b="0" i="0" u="none" strike="noStrike" baseline="0" dirty="0">
                <a:latin typeface="Times-Roman"/>
              </a:rPr>
              <a:t>lexicographers' tools</a:t>
            </a:r>
          </a:p>
          <a:p>
            <a:pPr algn="l"/>
            <a:r>
              <a:rPr lang="en-US" sz="1800" b="0" i="0" u="none" strike="noStrike" baseline="0" dirty="0">
                <a:latin typeface="CMSY10"/>
              </a:rPr>
              <a:t> </a:t>
            </a:r>
            <a:r>
              <a:rPr lang="en-US" sz="1800" b="0" i="0" u="none" strike="noStrike" baseline="0" dirty="0">
                <a:latin typeface="Times-Roman"/>
              </a:rPr>
              <a:t>information retrieval</a:t>
            </a:r>
          </a:p>
          <a:p>
            <a:pPr algn="l"/>
            <a:r>
              <a:rPr lang="en-US" sz="1800" b="0" i="0" u="none" strike="noStrike" baseline="0" dirty="0">
                <a:latin typeface="CMSY10"/>
              </a:rPr>
              <a:t> </a:t>
            </a:r>
            <a:r>
              <a:rPr lang="en-US" sz="1800" b="0" i="0" u="none" strike="noStrike" baseline="0" dirty="0">
                <a:latin typeface="Times-Roman"/>
              </a:rPr>
              <a:t>document classification</a:t>
            </a:r>
          </a:p>
          <a:p>
            <a:pPr algn="l"/>
            <a:r>
              <a:rPr lang="en-US" sz="1800" b="0" i="0" u="none" strike="noStrike" baseline="0" dirty="0">
                <a:latin typeface="CMSY10"/>
              </a:rPr>
              <a:t> </a:t>
            </a:r>
            <a:r>
              <a:rPr lang="en-US" sz="1800" b="0" i="0" u="none" strike="noStrike" baseline="0" dirty="0">
                <a:latin typeface="Times-Roman"/>
              </a:rPr>
              <a:t>document clustering</a:t>
            </a:r>
          </a:p>
          <a:p>
            <a:pPr algn="l"/>
            <a:r>
              <a:rPr lang="en-US" sz="1800" b="0" i="0" u="none" strike="noStrike" baseline="0" dirty="0">
                <a:latin typeface="CMSY10"/>
              </a:rPr>
              <a:t> </a:t>
            </a:r>
            <a:r>
              <a:rPr lang="en-US" sz="1800" b="0" i="0" u="none" strike="noStrike" baseline="0" dirty="0">
                <a:latin typeface="Times-Roman"/>
              </a:rPr>
              <a:t>information extraction</a:t>
            </a:r>
          </a:p>
          <a:p>
            <a:pPr algn="l"/>
            <a:r>
              <a:rPr lang="en-US" sz="1800" b="0" i="0" u="none" strike="noStrike" baseline="0" dirty="0">
                <a:latin typeface="CMSY10"/>
              </a:rPr>
              <a:t> </a:t>
            </a:r>
            <a:r>
              <a:rPr lang="en-US" sz="1800" b="0" i="0" u="none" strike="noStrike" baseline="0" dirty="0">
                <a:latin typeface="Times-Roman"/>
              </a:rPr>
              <a:t>question answering</a:t>
            </a:r>
          </a:p>
          <a:p>
            <a:pPr algn="l"/>
            <a:r>
              <a:rPr lang="en-US" sz="1800" b="0" i="0" u="none" strike="noStrike" baseline="0" dirty="0">
                <a:latin typeface="CMSY10"/>
              </a:rPr>
              <a:t> </a:t>
            </a:r>
            <a:r>
              <a:rPr lang="en-US" sz="1800" b="0" i="0" u="none" strike="noStrike" baseline="0" dirty="0">
                <a:latin typeface="Times-Roman"/>
              </a:rPr>
              <a:t>summarization</a:t>
            </a:r>
            <a:endParaRPr lang="ru-RU" dirty="0"/>
          </a:p>
        </p:txBody>
      </p:sp>
    </p:spTree>
    <p:extLst>
      <p:ext uri="{BB962C8B-B14F-4D97-AF65-F5344CB8AC3E}">
        <p14:creationId xmlns:p14="http://schemas.microsoft.com/office/powerpoint/2010/main" val="2166566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B22FFC-1F25-400D-A5E4-705D6306E120}"/>
              </a:ext>
            </a:extLst>
          </p:cNvPr>
          <p:cNvSpPr>
            <a:spLocks noGrp="1"/>
          </p:cNvSpPr>
          <p:nvPr>
            <p:ph type="title"/>
          </p:nvPr>
        </p:nvSpPr>
        <p:spPr>
          <a:xfrm>
            <a:off x="1371600" y="484464"/>
            <a:ext cx="9601200" cy="715161"/>
          </a:xfrm>
        </p:spPr>
        <p:txBody>
          <a:bodyPr/>
          <a:lstStyle/>
          <a:p>
            <a:pPr algn="ctr"/>
            <a:r>
              <a:rPr lang="en-US" b="1" i="0" u="none" strike="noStrike" baseline="0" dirty="0">
                <a:solidFill>
                  <a:srgbClr val="00B050"/>
                </a:solidFill>
                <a:latin typeface="Times-Bold~2b"/>
              </a:rPr>
              <a:t>NLP applications</a:t>
            </a:r>
            <a:endParaRPr lang="ru-RU" dirty="0"/>
          </a:p>
        </p:txBody>
      </p:sp>
      <p:sp>
        <p:nvSpPr>
          <p:cNvPr id="3" name="Объект 2">
            <a:extLst>
              <a:ext uri="{FF2B5EF4-FFF2-40B4-BE49-F238E27FC236}">
                <a16:creationId xmlns:a16="http://schemas.microsoft.com/office/drawing/2014/main" id="{52BE7EB5-4317-4F8C-B1E8-854F527D4EF6}"/>
              </a:ext>
            </a:extLst>
          </p:cNvPr>
          <p:cNvSpPr>
            <a:spLocks noGrp="1"/>
          </p:cNvSpPr>
          <p:nvPr>
            <p:ph idx="1"/>
          </p:nvPr>
        </p:nvSpPr>
        <p:spPr>
          <a:xfrm>
            <a:off x="1371600" y="1638299"/>
            <a:ext cx="9601200" cy="4519219"/>
          </a:xfrm>
        </p:spPr>
        <p:txBody>
          <a:bodyPr/>
          <a:lstStyle/>
          <a:p>
            <a:pPr algn="l"/>
            <a:r>
              <a:rPr lang="en-US" sz="1800" b="0" i="0" u="none" strike="noStrike" baseline="0" dirty="0">
                <a:latin typeface="CMSY10"/>
              </a:rPr>
              <a:t> </a:t>
            </a:r>
            <a:r>
              <a:rPr lang="en-US" sz="1800" b="0" i="0" u="none" strike="noStrike" baseline="0" dirty="0">
                <a:latin typeface="Times-Roman"/>
              </a:rPr>
              <a:t>text segmentation</a:t>
            </a:r>
          </a:p>
          <a:p>
            <a:pPr algn="l"/>
            <a:r>
              <a:rPr lang="en-US" sz="1800" b="0" i="0" u="none" strike="noStrike" baseline="0" dirty="0">
                <a:latin typeface="CMSY10"/>
              </a:rPr>
              <a:t> </a:t>
            </a:r>
            <a:r>
              <a:rPr lang="en-US" sz="1800" b="0" i="0" u="none" strike="noStrike" baseline="0" dirty="0">
                <a:latin typeface="Times-Roman"/>
              </a:rPr>
              <a:t>exam marking</a:t>
            </a:r>
          </a:p>
          <a:p>
            <a:pPr algn="l"/>
            <a:r>
              <a:rPr lang="en-US" sz="1800" b="0" i="0" u="none" strike="noStrike" baseline="0" dirty="0">
                <a:latin typeface="CMSY10"/>
              </a:rPr>
              <a:t> </a:t>
            </a:r>
            <a:r>
              <a:rPr lang="en-US" sz="1800" b="0" i="0" u="none" strike="noStrike" baseline="0" dirty="0">
                <a:latin typeface="Times-Roman"/>
              </a:rPr>
              <a:t>report generation (possibly multilingual)</a:t>
            </a:r>
          </a:p>
          <a:p>
            <a:pPr algn="l"/>
            <a:r>
              <a:rPr lang="en-US" sz="1800" b="0" i="0" u="none" strike="noStrike" baseline="0" dirty="0">
                <a:latin typeface="CMSY10"/>
              </a:rPr>
              <a:t> </a:t>
            </a:r>
            <a:r>
              <a:rPr lang="en-US" sz="1800" b="0" i="0" u="none" strike="noStrike" baseline="0" dirty="0">
                <a:latin typeface="Times-Roman"/>
              </a:rPr>
              <a:t>machine translation</a:t>
            </a:r>
          </a:p>
          <a:p>
            <a:pPr algn="l"/>
            <a:r>
              <a:rPr lang="en-US" sz="1800" b="0" i="0" u="none" strike="noStrike" baseline="0" dirty="0">
                <a:latin typeface="CMSY10"/>
              </a:rPr>
              <a:t> </a:t>
            </a:r>
            <a:r>
              <a:rPr lang="en-US" sz="1800" b="0" i="0" u="none" strike="noStrike" baseline="0" dirty="0">
                <a:latin typeface="Times-Roman"/>
              </a:rPr>
              <a:t>natural language interfaces to databases</a:t>
            </a:r>
          </a:p>
          <a:p>
            <a:pPr algn="l"/>
            <a:r>
              <a:rPr lang="en-US" sz="1800" b="0" i="0" u="none" strike="noStrike" baseline="0" dirty="0">
                <a:latin typeface="CMSY10"/>
              </a:rPr>
              <a:t> </a:t>
            </a:r>
            <a:r>
              <a:rPr lang="en-US" sz="1800" b="0" i="0" u="none" strike="noStrike" baseline="0" dirty="0">
                <a:latin typeface="Times-Roman"/>
              </a:rPr>
              <a:t>email understanding</a:t>
            </a:r>
          </a:p>
          <a:p>
            <a:pPr algn="l"/>
            <a:r>
              <a:rPr lang="en-US" sz="1800" b="0" i="0" u="none" strike="noStrike" baseline="0" dirty="0">
                <a:latin typeface="CMSY10"/>
              </a:rPr>
              <a:t> </a:t>
            </a:r>
            <a:r>
              <a:rPr lang="en-US" sz="1800" b="0" i="0" u="none" strike="noStrike" baseline="0" dirty="0">
                <a:latin typeface="Times-Roman"/>
              </a:rPr>
              <a:t>dialogue systems</a:t>
            </a:r>
            <a:endParaRPr lang="ru-RU" dirty="0"/>
          </a:p>
        </p:txBody>
      </p:sp>
    </p:spTree>
    <p:extLst>
      <p:ext uri="{BB962C8B-B14F-4D97-AF65-F5344CB8AC3E}">
        <p14:creationId xmlns:p14="http://schemas.microsoft.com/office/powerpoint/2010/main" val="1612308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F22371D-F96B-4C61-9AF5-FBDBB14E6F69}"/>
              </a:ext>
            </a:extLst>
          </p:cNvPr>
          <p:cNvSpPr>
            <a:spLocks noGrp="1"/>
          </p:cNvSpPr>
          <p:nvPr>
            <p:ph type="title"/>
          </p:nvPr>
        </p:nvSpPr>
        <p:spPr>
          <a:xfrm>
            <a:off x="1371600" y="685800"/>
            <a:ext cx="9601200" cy="782273"/>
          </a:xfrm>
        </p:spPr>
        <p:txBody>
          <a:bodyPr>
            <a:normAutofit/>
          </a:bodyPr>
          <a:lstStyle/>
          <a:p>
            <a:pPr algn="ctr"/>
            <a:r>
              <a:rPr lang="en-US" b="1" i="0" u="none" strike="noStrike" baseline="0" dirty="0">
                <a:solidFill>
                  <a:srgbClr val="00B050"/>
                </a:solidFill>
                <a:latin typeface="Times-Bold~2b"/>
              </a:rPr>
              <a:t>Spelling and grammar checking</a:t>
            </a:r>
            <a:endParaRPr lang="ru-RU" dirty="0">
              <a:solidFill>
                <a:srgbClr val="00B050"/>
              </a:solidFill>
            </a:endParaRPr>
          </a:p>
        </p:txBody>
      </p:sp>
      <p:sp>
        <p:nvSpPr>
          <p:cNvPr id="3" name="Объект 2">
            <a:extLst>
              <a:ext uri="{FF2B5EF4-FFF2-40B4-BE49-F238E27FC236}">
                <a16:creationId xmlns:a16="http://schemas.microsoft.com/office/drawing/2014/main" id="{B0942EEF-4FE3-4C93-8CBF-14949D3CB5AB}"/>
              </a:ext>
            </a:extLst>
          </p:cNvPr>
          <p:cNvSpPr>
            <a:spLocks noGrp="1"/>
          </p:cNvSpPr>
          <p:nvPr>
            <p:ph idx="1"/>
          </p:nvPr>
        </p:nvSpPr>
        <p:spPr>
          <a:xfrm>
            <a:off x="1430323" y="1874938"/>
            <a:ext cx="9542477" cy="4441972"/>
          </a:xfrm>
        </p:spPr>
        <p:txBody>
          <a:bodyPr>
            <a:normAutofit fontScale="92500" lnSpcReduction="10000"/>
          </a:bodyPr>
          <a:lstStyle/>
          <a:p>
            <a:r>
              <a:rPr lang="en-US" sz="1800" b="0" i="0" u="none" strike="noStrike" baseline="0" dirty="0">
                <a:latin typeface="Times-Roman"/>
              </a:rPr>
              <a:t>All spelling checkers can flag words which aren't in a dictionary.</a:t>
            </a:r>
          </a:p>
          <a:p>
            <a:r>
              <a:rPr lang="en-US" sz="1800" b="0" i="0" u="none" strike="noStrike" baseline="0" dirty="0">
                <a:latin typeface="Times-Roman"/>
              </a:rPr>
              <a:t>* The </a:t>
            </a:r>
            <a:r>
              <a:rPr lang="en-US" sz="1800" b="0" i="0" u="none" strike="noStrike" baseline="0" dirty="0" err="1">
                <a:latin typeface="Times-Roman"/>
              </a:rPr>
              <a:t>neccesary</a:t>
            </a:r>
            <a:r>
              <a:rPr lang="en-US" sz="1800" b="0" i="0" u="none" strike="noStrike" baseline="0" dirty="0">
                <a:latin typeface="Times-Roman"/>
              </a:rPr>
              <a:t> steps are obvious.</a:t>
            </a:r>
          </a:p>
          <a:p>
            <a:r>
              <a:rPr lang="en-US" sz="1800" b="0" i="0" u="none" strike="noStrike" baseline="0" dirty="0">
                <a:latin typeface="Times-Roman"/>
              </a:rPr>
              <a:t>The necessary steps are obvious.</a:t>
            </a:r>
            <a:endParaRPr lang="ru-RU" sz="1800" b="0" i="0" u="none" strike="noStrike" baseline="0" dirty="0">
              <a:latin typeface="Times-Roman"/>
            </a:endParaRPr>
          </a:p>
          <a:p>
            <a:pPr algn="l"/>
            <a:r>
              <a:rPr lang="en-US" sz="1800" b="0" i="0" u="none" strike="noStrike" baseline="0" dirty="0">
                <a:latin typeface="Times-Roman"/>
              </a:rPr>
              <a:t>If the user can expand the dictionary, or if the language has complex productive morphology, then a simple</a:t>
            </a:r>
            <a:r>
              <a:rPr lang="ru-RU" sz="1800" b="0" i="0" u="none" strike="noStrike" baseline="0" dirty="0">
                <a:latin typeface="Times-Roman"/>
              </a:rPr>
              <a:t> </a:t>
            </a:r>
            <a:r>
              <a:rPr lang="en-US" sz="1800" b="0" i="0" u="none" strike="noStrike" baseline="0" dirty="0">
                <a:latin typeface="Times-Roman"/>
              </a:rPr>
              <a:t>list of words isn't enough to do this and some morphological processing is needed.</a:t>
            </a:r>
            <a:endParaRPr lang="en-US" sz="1800" b="0" i="0" u="none" strike="noStrike" baseline="0" dirty="0">
              <a:latin typeface="Times-Roman~32"/>
            </a:endParaRPr>
          </a:p>
          <a:p>
            <a:pPr algn="l"/>
            <a:r>
              <a:rPr lang="en-US" sz="1800" b="0" i="0" u="none" strike="noStrike" baseline="0" dirty="0">
                <a:latin typeface="Times-Roman"/>
              </a:rPr>
              <a:t>More subtle cases involve words which are correct in isolation, but not in context. Syntax could sort some of these</a:t>
            </a:r>
            <a:r>
              <a:rPr lang="ru-RU" sz="1800" b="0" i="0" u="none" strike="noStrike" baseline="0" dirty="0">
                <a:latin typeface="Times-Roman"/>
              </a:rPr>
              <a:t> </a:t>
            </a:r>
            <a:r>
              <a:rPr lang="en-US" sz="1800" b="0" i="0" u="none" strike="noStrike" baseline="0" dirty="0">
                <a:latin typeface="Times-Roman"/>
              </a:rPr>
              <a:t>cases out. </a:t>
            </a:r>
          </a:p>
          <a:p>
            <a:pPr algn="l"/>
            <a:r>
              <a:rPr lang="en-US" sz="1800" b="0" i="0" u="none" strike="noStrike" baseline="0" dirty="0">
                <a:latin typeface="Times-Roman"/>
              </a:rPr>
              <a:t>For instance, possessive </a:t>
            </a:r>
            <a:r>
              <a:rPr lang="en-US" sz="1800" b="0" i="1" u="none" strike="noStrike" baseline="0" dirty="0">
                <a:latin typeface="Times-Italic"/>
              </a:rPr>
              <a:t>its </a:t>
            </a:r>
            <a:r>
              <a:rPr lang="en-US" sz="1800" b="0" i="0" u="none" strike="noStrike" baseline="0" dirty="0">
                <a:latin typeface="Times-Roman"/>
              </a:rPr>
              <a:t>generally has to be followed by a noun or an adjective noun combination etc</a:t>
            </a:r>
            <a:r>
              <a:rPr lang="en-US" sz="1800" dirty="0">
                <a:latin typeface="Times-Roman"/>
              </a:rPr>
              <a:t>.</a:t>
            </a:r>
          </a:p>
          <a:p>
            <a:pPr algn="l"/>
            <a:r>
              <a:rPr lang="en-US" sz="1800" b="0" i="0" u="none" strike="noStrike" baseline="0" dirty="0">
                <a:latin typeface="Times-Roman"/>
              </a:rPr>
              <a:t>* Its a fair exchange.</a:t>
            </a:r>
          </a:p>
          <a:p>
            <a:pPr algn="l"/>
            <a:r>
              <a:rPr lang="en-US" sz="1800" b="0" i="0" u="none" strike="noStrike" baseline="0" dirty="0">
                <a:latin typeface="Times-Roman"/>
              </a:rPr>
              <a:t>It's a fair exchange.</a:t>
            </a:r>
          </a:p>
          <a:p>
            <a:pPr algn="l"/>
            <a:r>
              <a:rPr lang="en-US" sz="1800" b="0" i="0" u="none" strike="noStrike" baseline="0" dirty="0">
                <a:latin typeface="Times-Roman"/>
              </a:rPr>
              <a:t>* The dog came into the room, it's tail wagging.</a:t>
            </a:r>
          </a:p>
          <a:p>
            <a:pPr algn="l"/>
            <a:r>
              <a:rPr lang="en-US" sz="1800" b="0" i="0" u="none" strike="noStrike" baseline="0" dirty="0">
                <a:latin typeface="Times-Roman"/>
              </a:rPr>
              <a:t>The dog came into the room, its tail wagging.</a:t>
            </a:r>
            <a:endParaRPr lang="ru-RU" dirty="0"/>
          </a:p>
        </p:txBody>
      </p:sp>
    </p:spTree>
    <p:extLst>
      <p:ext uri="{BB962C8B-B14F-4D97-AF65-F5344CB8AC3E}">
        <p14:creationId xmlns:p14="http://schemas.microsoft.com/office/powerpoint/2010/main" val="950512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6D22F06-43EC-4C01-AE9B-A7A3AE643D6F}"/>
              </a:ext>
            </a:extLst>
          </p:cNvPr>
          <p:cNvSpPr>
            <a:spLocks noGrp="1"/>
          </p:cNvSpPr>
          <p:nvPr>
            <p:ph type="title"/>
          </p:nvPr>
        </p:nvSpPr>
        <p:spPr>
          <a:xfrm>
            <a:off x="1371600" y="459298"/>
            <a:ext cx="9601200" cy="765495"/>
          </a:xfrm>
        </p:spPr>
        <p:txBody>
          <a:bodyPr/>
          <a:lstStyle/>
          <a:p>
            <a:pPr algn="ctr"/>
            <a:r>
              <a:rPr lang="en-US" b="1" dirty="0">
                <a:solidFill>
                  <a:srgbClr val="00B050"/>
                </a:solidFill>
              </a:rPr>
              <a:t>Ambiguity</a:t>
            </a:r>
            <a:endParaRPr lang="ru-RU" b="1" dirty="0">
              <a:solidFill>
                <a:srgbClr val="00B050"/>
              </a:solidFill>
            </a:endParaRPr>
          </a:p>
        </p:txBody>
      </p:sp>
      <p:sp>
        <p:nvSpPr>
          <p:cNvPr id="3" name="Объект 2">
            <a:extLst>
              <a:ext uri="{FF2B5EF4-FFF2-40B4-BE49-F238E27FC236}">
                <a16:creationId xmlns:a16="http://schemas.microsoft.com/office/drawing/2014/main" id="{CBBB420E-9CB5-46DF-9EA5-9F17F8B3353A}"/>
              </a:ext>
            </a:extLst>
          </p:cNvPr>
          <p:cNvSpPr>
            <a:spLocks noGrp="1"/>
          </p:cNvSpPr>
          <p:nvPr>
            <p:ph idx="1"/>
          </p:nvPr>
        </p:nvSpPr>
        <p:spPr>
          <a:xfrm>
            <a:off x="1371600" y="1757492"/>
            <a:ext cx="9601200" cy="4358081"/>
          </a:xfrm>
        </p:spPr>
        <p:txBody>
          <a:bodyPr/>
          <a:lstStyle/>
          <a:p>
            <a:pPr algn="l"/>
            <a:r>
              <a:rPr lang="en-US" sz="1800" dirty="0">
                <a:latin typeface="Times-Roman"/>
              </a:rPr>
              <a:t>S</a:t>
            </a:r>
            <a:r>
              <a:rPr lang="en-US" sz="1800" b="0" i="0" u="none" strike="noStrike" baseline="0" dirty="0">
                <a:latin typeface="Times-Roman"/>
              </a:rPr>
              <a:t>ometimes it isn't locally clear whether something is an </a:t>
            </a:r>
            <a:r>
              <a:rPr lang="en-US" sz="1800" b="0" i="0" u="none" strike="noStrike" baseline="0" dirty="0" err="1">
                <a:latin typeface="Times-Roman"/>
              </a:rPr>
              <a:t>Nbar</a:t>
            </a:r>
            <a:r>
              <a:rPr lang="en-US" sz="1800" b="0" i="0" u="none" strike="noStrike" baseline="0" dirty="0">
                <a:latin typeface="Times-Roman"/>
              </a:rPr>
              <a:t> or not: e.g. </a:t>
            </a:r>
            <a:r>
              <a:rPr lang="en-US" sz="1800" b="0" i="1" u="none" strike="noStrike" baseline="0" dirty="0">
                <a:latin typeface="Times-Italic"/>
              </a:rPr>
              <a:t>fair </a:t>
            </a:r>
            <a:r>
              <a:rPr lang="en-US" sz="1800" b="0" i="0" u="none" strike="noStrike" baseline="0" dirty="0">
                <a:latin typeface="Times-Roman"/>
              </a:rPr>
              <a:t>is ambiguous between a noun and an adjective.</a:t>
            </a:r>
          </a:p>
          <a:p>
            <a:pPr algn="l"/>
            <a:r>
              <a:rPr lang="en-US" sz="1800" b="0" i="0" u="none" strike="noStrike" baseline="0" dirty="0">
                <a:latin typeface="Times-Roman"/>
              </a:rPr>
              <a:t>* `Its fair', was all Kim said.</a:t>
            </a:r>
          </a:p>
          <a:p>
            <a:pPr algn="l"/>
            <a:r>
              <a:rPr lang="en-US" sz="1800" b="0" i="0" u="none" strike="noStrike" baseline="0" dirty="0">
                <a:latin typeface="Times-Roman"/>
              </a:rPr>
              <a:t>`It's fair', was all Kim said.</a:t>
            </a:r>
          </a:p>
          <a:p>
            <a:pPr algn="l"/>
            <a:r>
              <a:rPr lang="en-US" sz="1800" b="0" i="0" u="none" strike="noStrike" baseline="0" dirty="0">
                <a:latin typeface="Times-Roman"/>
              </a:rPr>
              <a:t>* Every village has an annual fair, except Kimbolton: it's fair is held twice a year.</a:t>
            </a:r>
          </a:p>
          <a:p>
            <a:pPr algn="l"/>
            <a:r>
              <a:rPr lang="en-US" sz="1800" b="0" i="0" u="none" strike="noStrike" baseline="0" dirty="0">
                <a:latin typeface="Times-Roman"/>
              </a:rPr>
              <a:t>Every village has an annual fair, except Kimbolton: its fair is held twice a year.</a:t>
            </a:r>
            <a:endParaRPr lang="ru-RU" dirty="0"/>
          </a:p>
        </p:txBody>
      </p:sp>
    </p:spTree>
    <p:extLst>
      <p:ext uri="{BB962C8B-B14F-4D97-AF65-F5344CB8AC3E}">
        <p14:creationId xmlns:p14="http://schemas.microsoft.com/office/powerpoint/2010/main" val="1435713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F613500-22C6-4356-BC11-6B146A10FA27}"/>
              </a:ext>
            </a:extLst>
          </p:cNvPr>
          <p:cNvSpPr>
            <a:spLocks noGrp="1"/>
          </p:cNvSpPr>
          <p:nvPr>
            <p:ph type="title"/>
          </p:nvPr>
        </p:nvSpPr>
        <p:spPr>
          <a:xfrm>
            <a:off x="1371600" y="610299"/>
            <a:ext cx="9601200" cy="497048"/>
          </a:xfrm>
        </p:spPr>
        <p:txBody>
          <a:bodyPr>
            <a:normAutofit/>
          </a:bodyPr>
          <a:lstStyle/>
          <a:p>
            <a:pPr algn="ctr"/>
            <a:r>
              <a:rPr lang="en-US" sz="2400" b="1" i="0" u="none" strike="noStrike" baseline="0" dirty="0">
                <a:solidFill>
                  <a:srgbClr val="00B050"/>
                </a:solidFill>
                <a:latin typeface="Times-Bold~2b"/>
              </a:rPr>
              <a:t>Information retrieval, information extraction and question answering</a:t>
            </a:r>
            <a:endParaRPr lang="ru-RU" sz="2400" dirty="0">
              <a:solidFill>
                <a:srgbClr val="00B050"/>
              </a:solidFill>
            </a:endParaRPr>
          </a:p>
        </p:txBody>
      </p:sp>
      <p:sp>
        <p:nvSpPr>
          <p:cNvPr id="3" name="Объект 2">
            <a:extLst>
              <a:ext uri="{FF2B5EF4-FFF2-40B4-BE49-F238E27FC236}">
                <a16:creationId xmlns:a16="http://schemas.microsoft.com/office/drawing/2014/main" id="{9228F8D6-15AA-425E-B625-24337F562406}"/>
              </a:ext>
            </a:extLst>
          </p:cNvPr>
          <p:cNvSpPr>
            <a:spLocks noGrp="1"/>
          </p:cNvSpPr>
          <p:nvPr>
            <p:ph idx="1"/>
          </p:nvPr>
        </p:nvSpPr>
        <p:spPr>
          <a:xfrm>
            <a:off x="1371600" y="1638299"/>
            <a:ext cx="9601200" cy="4804446"/>
          </a:xfrm>
        </p:spPr>
        <p:txBody>
          <a:bodyPr>
            <a:normAutofit/>
          </a:bodyPr>
          <a:lstStyle/>
          <a:p>
            <a:pPr algn="l"/>
            <a:r>
              <a:rPr lang="en-US" sz="1800" b="0" i="0" u="none" strike="noStrike" baseline="0" dirty="0">
                <a:latin typeface="Times-Roman"/>
              </a:rPr>
              <a:t>Information retrieval involves returning a set of documents in response to a user query: Internet search engines are a form of IR. However, one change from classical IR is that Internet search now uses techniques that rank documents according to how many links there are to them (e.g., Google's PageRank) as well as the presence of search terms.</a:t>
            </a:r>
          </a:p>
          <a:p>
            <a:pPr algn="l"/>
            <a:r>
              <a:rPr lang="en-US" sz="1800" b="0" i="0" u="none" strike="noStrike" baseline="0" dirty="0">
                <a:latin typeface="Times-Roman"/>
              </a:rPr>
              <a:t>Information extraction involves trying to discover specific information from a set of documents. The information required can be described as a template. For instance, for company joint ventures, the template might have slots for the companies, the dates, the products, the amount of money involved. The slot fillers are generally strings.</a:t>
            </a:r>
          </a:p>
          <a:p>
            <a:pPr algn="l"/>
            <a:r>
              <a:rPr lang="en-US" sz="1800" b="0" i="0" u="none" strike="noStrike" baseline="0" dirty="0">
                <a:latin typeface="Times-Roman"/>
              </a:rPr>
              <a:t>Question answering attempts to</a:t>
            </a:r>
            <a:r>
              <a:rPr lang="ru-RU" sz="1800" dirty="0">
                <a:latin typeface="Times-Roman"/>
              </a:rPr>
              <a:t> </a:t>
            </a:r>
            <a:r>
              <a:rPr lang="en-US" sz="1800" dirty="0">
                <a:latin typeface="Times-Roman"/>
              </a:rPr>
              <a:t>find a specific</a:t>
            </a:r>
            <a:r>
              <a:rPr lang="en-US" sz="1800" b="0" i="0" u="none" strike="noStrike" baseline="0" dirty="0">
                <a:latin typeface="Times-Roman"/>
              </a:rPr>
              <a:t> answer to a specific question from a set of documents, or at least a short piece of text that contains the answer.</a:t>
            </a:r>
          </a:p>
          <a:p>
            <a:pPr marL="0" indent="0" algn="l">
              <a:buNone/>
            </a:pPr>
            <a:r>
              <a:rPr lang="en-US" sz="1800" b="0" i="0" u="none" strike="noStrike" baseline="0" dirty="0">
                <a:latin typeface="Times-Roman"/>
              </a:rPr>
              <a:t>What is the capital of France?</a:t>
            </a:r>
          </a:p>
          <a:p>
            <a:pPr marL="0" indent="0" algn="l">
              <a:buNone/>
            </a:pPr>
            <a:r>
              <a:rPr lang="en-US" sz="1800" b="0" i="0" u="none" strike="noStrike" baseline="0" dirty="0">
                <a:latin typeface="Times-Roman"/>
              </a:rPr>
              <a:t>Paris has been the French capital for many centuries.</a:t>
            </a:r>
          </a:p>
          <a:p>
            <a:r>
              <a:rPr lang="en-US" sz="1800" b="0" i="0" u="none" strike="noStrike" baseline="0" dirty="0">
                <a:latin typeface="Times-Roman"/>
              </a:rPr>
              <a:t>There are some question-answering systems on the Web, but most use very basic techniques. </a:t>
            </a:r>
            <a:endParaRPr lang="ru-RU" dirty="0"/>
          </a:p>
        </p:txBody>
      </p:sp>
    </p:spTree>
    <p:extLst>
      <p:ext uri="{BB962C8B-B14F-4D97-AF65-F5344CB8AC3E}">
        <p14:creationId xmlns:p14="http://schemas.microsoft.com/office/powerpoint/2010/main" val="2588428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83FAD2A-33D3-475A-AE57-F3062BD7FE7F}"/>
              </a:ext>
            </a:extLst>
          </p:cNvPr>
          <p:cNvSpPr>
            <a:spLocks noGrp="1"/>
          </p:cNvSpPr>
          <p:nvPr>
            <p:ph type="title"/>
          </p:nvPr>
        </p:nvSpPr>
        <p:spPr>
          <a:xfrm>
            <a:off x="1371600" y="498795"/>
            <a:ext cx="9601200" cy="983609"/>
          </a:xfrm>
        </p:spPr>
        <p:txBody>
          <a:bodyPr/>
          <a:lstStyle/>
          <a:p>
            <a:pPr algn="ctr"/>
            <a:r>
              <a:rPr lang="en-US" b="1" dirty="0">
                <a:solidFill>
                  <a:srgbClr val="00B050"/>
                </a:solidFill>
              </a:rPr>
              <a:t>NLP applications</a:t>
            </a:r>
            <a:endParaRPr lang="ru-RU" b="1" dirty="0">
              <a:solidFill>
                <a:srgbClr val="00B050"/>
              </a:solidFill>
            </a:endParaRPr>
          </a:p>
        </p:txBody>
      </p:sp>
      <p:sp>
        <p:nvSpPr>
          <p:cNvPr id="3" name="Объект 2">
            <a:extLst>
              <a:ext uri="{FF2B5EF4-FFF2-40B4-BE49-F238E27FC236}">
                <a16:creationId xmlns:a16="http://schemas.microsoft.com/office/drawing/2014/main" id="{E42E6405-C69A-4793-A42E-03817260741B}"/>
              </a:ext>
            </a:extLst>
          </p:cNvPr>
          <p:cNvSpPr>
            <a:spLocks noGrp="1"/>
          </p:cNvSpPr>
          <p:nvPr>
            <p:ph idx="1"/>
          </p:nvPr>
        </p:nvSpPr>
        <p:spPr>
          <a:xfrm>
            <a:off x="1371600" y="1908494"/>
            <a:ext cx="9601200" cy="4089633"/>
          </a:xfrm>
        </p:spPr>
        <p:txBody>
          <a:bodyPr/>
          <a:lstStyle/>
          <a:p>
            <a:pPr algn="l"/>
            <a:r>
              <a:rPr lang="en-US" sz="1800" b="0" i="0" u="none" strike="noStrike" baseline="0" dirty="0">
                <a:latin typeface="Times-Roman"/>
              </a:rPr>
              <a:t>Many NLP applications can be adequately implemented with relatively shallow processing. For instance, spelling checking only requires a word list and simple morphology to be useful. </a:t>
            </a:r>
          </a:p>
          <a:p>
            <a:pPr algn="l"/>
            <a:r>
              <a:rPr lang="en-US" sz="1800" b="0" i="0" u="none" strike="noStrike" baseline="0" dirty="0">
                <a:latin typeface="Times-Roman"/>
              </a:rPr>
              <a:t>The most important principle in building a successful NLP system is modularity. NLP systems are often big software engineering projects.</a:t>
            </a:r>
          </a:p>
          <a:p>
            <a:pPr algn="l"/>
            <a:r>
              <a:rPr lang="en-US" sz="1800" b="0" i="0" u="none" strike="noStrike" baseline="0" dirty="0">
                <a:latin typeface="Times-Roman"/>
              </a:rPr>
              <a:t>The input to an NLP system could be speech or text. The output might be non-linguistic, but most systems need to give some sort of feedback to the user, even if they are simply performing some action (issuing a ticket, paying a bill, </a:t>
            </a:r>
            <a:r>
              <a:rPr lang="en-US" sz="1800" b="0" i="0" u="none" strike="noStrike" baseline="0" dirty="0" err="1">
                <a:latin typeface="Times-Roman"/>
              </a:rPr>
              <a:t>etc</a:t>
            </a:r>
            <a:r>
              <a:rPr lang="en-US" sz="1800" b="0" i="0" u="none" strike="noStrike" baseline="0" dirty="0">
                <a:latin typeface="Times-Roman"/>
              </a:rPr>
              <a:t>). However, often the feedback can be very formulaic.</a:t>
            </a:r>
            <a:endParaRPr lang="ru-RU" dirty="0"/>
          </a:p>
        </p:txBody>
      </p:sp>
    </p:spTree>
    <p:extLst>
      <p:ext uri="{BB962C8B-B14F-4D97-AF65-F5344CB8AC3E}">
        <p14:creationId xmlns:p14="http://schemas.microsoft.com/office/powerpoint/2010/main" val="3525795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B419B-27D8-48CF-8D52-2F7B42E4B1DE}"/>
              </a:ext>
            </a:extLst>
          </p:cNvPr>
          <p:cNvSpPr>
            <a:spLocks noGrp="1"/>
          </p:cNvSpPr>
          <p:nvPr>
            <p:ph type="title"/>
          </p:nvPr>
        </p:nvSpPr>
        <p:spPr>
          <a:xfrm>
            <a:off x="1371600" y="272643"/>
            <a:ext cx="9601200" cy="857774"/>
          </a:xfrm>
        </p:spPr>
        <p:txBody>
          <a:bodyPr/>
          <a:lstStyle/>
          <a:p>
            <a:pPr algn="ctr"/>
            <a:r>
              <a:rPr lang="en-US" b="1" dirty="0">
                <a:solidFill>
                  <a:srgbClr val="00B050"/>
                </a:solidFill>
              </a:rPr>
              <a:t>NLP applications</a:t>
            </a:r>
            <a:endParaRPr lang="ru-RU" dirty="0"/>
          </a:p>
        </p:txBody>
      </p:sp>
      <p:sp>
        <p:nvSpPr>
          <p:cNvPr id="3" name="Объект 2">
            <a:extLst>
              <a:ext uri="{FF2B5EF4-FFF2-40B4-BE49-F238E27FC236}">
                <a16:creationId xmlns:a16="http://schemas.microsoft.com/office/drawing/2014/main" id="{BB979624-1A10-4E49-AB9F-571627FB507C}"/>
              </a:ext>
            </a:extLst>
          </p:cNvPr>
          <p:cNvSpPr>
            <a:spLocks noGrp="1"/>
          </p:cNvSpPr>
          <p:nvPr>
            <p:ph idx="1"/>
          </p:nvPr>
        </p:nvSpPr>
        <p:spPr>
          <a:xfrm>
            <a:off x="1371600" y="1312874"/>
            <a:ext cx="9601200" cy="5272483"/>
          </a:xfrm>
        </p:spPr>
        <p:txBody>
          <a:bodyPr>
            <a:normAutofit fontScale="85000" lnSpcReduction="10000"/>
          </a:bodyPr>
          <a:lstStyle/>
          <a:p>
            <a:pPr marL="0" indent="0" algn="l">
              <a:buNone/>
            </a:pPr>
            <a:r>
              <a:rPr lang="en-US" sz="1800" b="0" i="0" u="none" strike="noStrike" baseline="0" dirty="0">
                <a:latin typeface="Times-Roman"/>
              </a:rPr>
              <a:t>There's general agreement that the following system components can be described semi-independently, although assumptions about the detailed nature of the interfaces between them differ. Not all systems have all of these components:</a:t>
            </a:r>
          </a:p>
          <a:p>
            <a:pPr algn="l"/>
            <a:r>
              <a:rPr lang="en-US" sz="1800" b="0" i="0" u="none" strike="noStrike" baseline="0" dirty="0">
                <a:latin typeface="Times-Roman"/>
              </a:rPr>
              <a:t>input preprocessing: speech recognizer or text preprocessor. </a:t>
            </a:r>
          </a:p>
          <a:p>
            <a:pPr algn="l"/>
            <a:r>
              <a:rPr lang="en-US" sz="1800" b="0" i="0" u="none" strike="noStrike" baseline="0" dirty="0">
                <a:latin typeface="Times-Roman"/>
              </a:rPr>
              <a:t>morphological analysis: this is relatively well-understood for the most common languages that NLP has considered,</a:t>
            </a:r>
          </a:p>
          <a:p>
            <a:pPr marL="0" indent="0" algn="l">
              <a:buNone/>
            </a:pPr>
            <a:r>
              <a:rPr lang="en-US" sz="1800" b="0" i="0" u="none" strike="noStrike" baseline="0" dirty="0">
                <a:latin typeface="Times-Roman"/>
              </a:rPr>
              <a:t>but is complicated for many languages (e.g., Turkish, Basque).</a:t>
            </a:r>
          </a:p>
          <a:p>
            <a:pPr algn="l"/>
            <a:r>
              <a:rPr lang="en-US" sz="1800" b="0" i="0" u="none" strike="noStrike" baseline="0" dirty="0">
                <a:latin typeface="Times-Roman"/>
              </a:rPr>
              <a:t>part of speech tagging: not an essential part of most deep processing systems, but sometimes used as a way of</a:t>
            </a:r>
          </a:p>
          <a:p>
            <a:pPr marL="0" indent="0" algn="l">
              <a:buNone/>
            </a:pPr>
            <a:r>
              <a:rPr lang="en-US" sz="1800" b="0" i="0" u="none" strike="noStrike" baseline="0" dirty="0">
                <a:latin typeface="Times-Roman"/>
              </a:rPr>
              <a:t>cutting down parser search space.</a:t>
            </a:r>
          </a:p>
          <a:p>
            <a:pPr algn="l"/>
            <a:r>
              <a:rPr lang="en-US" sz="1800" b="0" i="0" u="none" strike="noStrike" baseline="0" dirty="0">
                <a:latin typeface="Times-Roman"/>
              </a:rPr>
              <a:t>parsing: this includes syntax and compositional semantics, which are sometimes treated as separate components</a:t>
            </a:r>
          </a:p>
          <a:p>
            <a:pPr algn="l"/>
            <a:r>
              <a:rPr lang="en-US" sz="1800" b="0" i="0" u="none" strike="noStrike" baseline="0" dirty="0">
                <a:latin typeface="Times-Roman"/>
              </a:rPr>
              <a:t>disambiguation: this can be done as part of parsing</a:t>
            </a:r>
          </a:p>
          <a:p>
            <a:pPr algn="l"/>
            <a:r>
              <a:rPr lang="en-US" sz="1800" b="0" i="0" u="none" strike="noStrike" baseline="0" dirty="0">
                <a:latin typeface="Times-Roman"/>
              </a:rPr>
              <a:t>context module: this maintains information about the context, for anaphora resolution, for instance.</a:t>
            </a:r>
          </a:p>
          <a:p>
            <a:pPr algn="l"/>
            <a:r>
              <a:rPr lang="en-US" sz="1800" b="0" i="0" u="none" strike="noStrike" baseline="0" dirty="0">
                <a:latin typeface="Times-Roman"/>
              </a:rPr>
              <a:t>text planning: the part of language generation that's concerned with deciding what meaning to convey </a:t>
            </a:r>
          </a:p>
          <a:p>
            <a:pPr algn="l"/>
            <a:r>
              <a:rPr lang="en-US" sz="1800" b="0" i="0" u="none" strike="noStrike" baseline="0" dirty="0">
                <a:latin typeface="Times-Roman"/>
              </a:rPr>
              <a:t>tactical generation: converts meaning representations to strings. This may use the same grammar and lexicon</a:t>
            </a:r>
            <a:r>
              <a:rPr lang="en-US" sz="1800" dirty="0">
                <a:latin typeface="Times-Roman~32"/>
              </a:rPr>
              <a:t> </a:t>
            </a:r>
            <a:r>
              <a:rPr lang="en-US" sz="1800" b="0" i="0" u="none" strike="noStrike" baseline="0" dirty="0">
                <a:latin typeface="Times-Roman"/>
              </a:rPr>
              <a:t>as the parser.</a:t>
            </a:r>
          </a:p>
          <a:p>
            <a:pPr algn="l"/>
            <a:r>
              <a:rPr lang="en-US" sz="1800" b="0" i="0" u="none" strike="noStrike" baseline="0" dirty="0">
                <a:latin typeface="Times-Roman"/>
              </a:rPr>
              <a:t>output processing: text-to-speech, text formatter, etc. As with input processing, this may be complex, but for</a:t>
            </a:r>
          </a:p>
          <a:p>
            <a:pPr marL="0" indent="0" algn="l">
              <a:buNone/>
            </a:pPr>
            <a:r>
              <a:rPr lang="en-US" sz="1800" b="0" i="0" u="none" strike="noStrike" baseline="0" dirty="0">
                <a:latin typeface="Times-Roman"/>
              </a:rPr>
              <a:t>now we'll assume that we're outputting simple text.</a:t>
            </a:r>
            <a:endParaRPr lang="ru-RU" dirty="0"/>
          </a:p>
        </p:txBody>
      </p:sp>
    </p:spTree>
    <p:extLst>
      <p:ext uri="{BB962C8B-B14F-4D97-AF65-F5344CB8AC3E}">
        <p14:creationId xmlns:p14="http://schemas.microsoft.com/office/powerpoint/2010/main" val="2009839993"/>
      </p:ext>
    </p:extLst>
  </p:cSld>
  <p:clrMapOvr>
    <a:masterClrMapping/>
  </p:clrMapOvr>
</p:sld>
</file>

<file path=ppt/theme/theme1.xml><?xml version="1.0" encoding="utf-8"?>
<a:theme xmlns:a="http://schemas.openxmlformats.org/drawingml/2006/main" name="Уголки">
  <a:themeElements>
    <a:clrScheme name="Уголки">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Уголки">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Уголки">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
  <TotalTime>526</TotalTime>
  <Words>2269</Words>
  <Application>Microsoft Office PowerPoint</Application>
  <PresentationFormat>Широкоэкранный</PresentationFormat>
  <Paragraphs>114</Paragraphs>
  <Slides>20</Slides>
  <Notes>0</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20</vt:i4>
      </vt:variant>
    </vt:vector>
  </HeadingPairs>
  <TitlesOfParts>
    <vt:vector size="31" baseType="lpstr">
      <vt:lpstr>CMSY10</vt:lpstr>
      <vt:lpstr>Franklin Gothic Book</vt:lpstr>
      <vt:lpstr>NimbusRomNo9L-Medi</vt:lpstr>
      <vt:lpstr>NimbusRomNo9L-Regu</vt:lpstr>
      <vt:lpstr>NimbusRomNo9L-ReguItal</vt:lpstr>
      <vt:lpstr>Times-Bold~2b</vt:lpstr>
      <vt:lpstr>Times-Italic</vt:lpstr>
      <vt:lpstr>Times-Roman</vt:lpstr>
      <vt:lpstr>Times-Roman~32</vt:lpstr>
      <vt:lpstr>txtt</vt:lpstr>
      <vt:lpstr>Уголки</vt:lpstr>
      <vt:lpstr>Lecture 1</vt:lpstr>
      <vt:lpstr>NLP</vt:lpstr>
      <vt:lpstr>NLP applications</vt:lpstr>
      <vt:lpstr>NLP applications</vt:lpstr>
      <vt:lpstr>Spelling and grammar checking</vt:lpstr>
      <vt:lpstr>Ambiguity</vt:lpstr>
      <vt:lpstr>Information retrieval, information extraction and question answering</vt:lpstr>
      <vt:lpstr>NLP applications</vt:lpstr>
      <vt:lpstr>NLP applications</vt:lpstr>
      <vt:lpstr>Regular expressions</vt:lpstr>
      <vt:lpstr>Basic Regular Expression Patterns</vt:lpstr>
      <vt:lpstr>Regular expressions</vt:lpstr>
      <vt:lpstr>Regular expressions</vt:lpstr>
      <vt:lpstr>Regular expressions</vt:lpstr>
      <vt:lpstr>Regular expressions</vt:lpstr>
      <vt:lpstr>Regular expressions</vt:lpstr>
      <vt:lpstr>Regular expressions</vt:lpstr>
      <vt:lpstr>Regular expressions</vt:lpstr>
      <vt:lpstr>Regular expressions</vt:lpstr>
      <vt:lpstr>Thanks for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dc:title>
  <dc:creator>Карюкин Владислав</dc:creator>
  <cp:lastModifiedBy>Карюкин Владислав</cp:lastModifiedBy>
  <cp:revision>33</cp:revision>
  <dcterms:created xsi:type="dcterms:W3CDTF">2020-09-05T12:38:53Z</dcterms:created>
  <dcterms:modified xsi:type="dcterms:W3CDTF">2020-09-06T09:42:27Z</dcterms:modified>
</cp:coreProperties>
</file>